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Default Extension="jpg" ContentType="image/jp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x="9144000" cy="5143500"/>
  <p:notesSz cx="9144000" cy="51435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/Relationships>

</file>

<file path=ppt/media/image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1143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1F487C"/>
                </a:solidFill>
                <a:latin typeface="Microsoft YaHei"/>
                <a:cs typeface="Microsoft YaHe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rgbClr val="00AF50"/>
                </a:solidFill>
                <a:latin typeface="Courier New"/>
                <a:cs typeface="Courier New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1143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1F487C"/>
                </a:solidFill>
                <a:latin typeface="Microsoft YaHei"/>
                <a:cs typeface="Microsoft YaHe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1143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786384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6511" y="0"/>
            <a:ext cx="2351532" cy="685800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762" y="5037581"/>
            <a:ext cx="7429500" cy="106680"/>
          </a:xfrm>
          <a:custGeom>
            <a:avLst/>
            <a:gdLst/>
            <a:ahLst/>
            <a:cxnLst/>
            <a:rect l="l" t="t" r="r" b="b"/>
            <a:pathLst>
              <a:path w="7429500" h="106679">
                <a:moveTo>
                  <a:pt x="0" y="106680"/>
                </a:moveTo>
                <a:lnTo>
                  <a:pt x="7429500" y="106680"/>
                </a:lnTo>
                <a:lnTo>
                  <a:pt x="74295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solidFill>
            <a:srgbClr val="001F5F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762" y="5037581"/>
            <a:ext cx="9144000" cy="106680"/>
          </a:xfrm>
          <a:custGeom>
            <a:avLst/>
            <a:gdLst/>
            <a:ahLst/>
            <a:cxnLst/>
            <a:rect l="l" t="t" r="r" b="b"/>
            <a:pathLst>
              <a:path w="9144000" h="106679">
                <a:moveTo>
                  <a:pt x="0" y="106680"/>
                </a:moveTo>
                <a:lnTo>
                  <a:pt x="9144000" y="106680"/>
                </a:lnTo>
                <a:lnTo>
                  <a:pt x="91440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7430262" y="5037581"/>
            <a:ext cx="1714500" cy="106680"/>
          </a:xfrm>
          <a:custGeom>
            <a:avLst/>
            <a:gdLst/>
            <a:ahLst/>
            <a:cxnLst/>
            <a:rect l="l" t="t" r="r" b="b"/>
            <a:pathLst>
              <a:path w="1714500" h="106679">
                <a:moveTo>
                  <a:pt x="1714500" y="0"/>
                </a:moveTo>
                <a:lnTo>
                  <a:pt x="0" y="0"/>
                </a:lnTo>
                <a:lnTo>
                  <a:pt x="0" y="106680"/>
                </a:lnTo>
                <a:lnTo>
                  <a:pt x="1714500" y="106680"/>
                </a:lnTo>
                <a:lnTo>
                  <a:pt x="1714500" y="0"/>
                </a:lnTo>
                <a:close/>
              </a:path>
            </a:pathLst>
          </a:custGeom>
          <a:solidFill>
            <a:srgbClr val="920A0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bg object 21"/>
          <p:cNvSpPr/>
          <p:nvPr/>
        </p:nvSpPr>
        <p:spPr>
          <a:xfrm>
            <a:off x="7430262" y="5037581"/>
            <a:ext cx="1714500" cy="106680"/>
          </a:xfrm>
          <a:custGeom>
            <a:avLst/>
            <a:gdLst/>
            <a:ahLst/>
            <a:cxnLst/>
            <a:rect l="l" t="t" r="r" b="b"/>
            <a:pathLst>
              <a:path w="1714500" h="106679">
                <a:moveTo>
                  <a:pt x="0" y="106680"/>
                </a:moveTo>
                <a:lnTo>
                  <a:pt x="1714500" y="106680"/>
                </a:lnTo>
                <a:lnTo>
                  <a:pt x="17145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1F487C"/>
                </a:solidFill>
                <a:latin typeface="Microsoft YaHei"/>
                <a:cs typeface="Microsoft YaHe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1143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1143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9144000" cy="786384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0" y="1523"/>
            <a:ext cx="9144000" cy="59690"/>
          </a:xfrm>
          <a:custGeom>
            <a:avLst/>
            <a:gdLst/>
            <a:ahLst/>
            <a:cxnLst/>
            <a:rect l="l" t="t" r="r" b="b"/>
            <a:pathLst>
              <a:path w="9144000" h="59690">
                <a:moveTo>
                  <a:pt x="9144000" y="0"/>
                </a:moveTo>
                <a:lnTo>
                  <a:pt x="0" y="0"/>
                </a:lnTo>
                <a:lnTo>
                  <a:pt x="0" y="59436"/>
                </a:lnTo>
                <a:lnTo>
                  <a:pt x="9144000" y="59436"/>
                </a:lnTo>
                <a:lnTo>
                  <a:pt x="91440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1358646" y="762"/>
            <a:ext cx="7786370" cy="53340"/>
          </a:xfrm>
          <a:custGeom>
            <a:avLst/>
            <a:gdLst/>
            <a:ahLst/>
            <a:cxnLst/>
            <a:rect l="l" t="t" r="r" b="b"/>
            <a:pathLst>
              <a:path w="7786370" h="53340">
                <a:moveTo>
                  <a:pt x="7786116" y="0"/>
                </a:moveTo>
                <a:lnTo>
                  <a:pt x="0" y="0"/>
                </a:lnTo>
                <a:lnTo>
                  <a:pt x="0" y="53339"/>
                </a:lnTo>
                <a:lnTo>
                  <a:pt x="7786116" y="53339"/>
                </a:lnTo>
                <a:lnTo>
                  <a:pt x="7786116" y="0"/>
                </a:lnTo>
                <a:close/>
              </a:path>
            </a:pathLst>
          </a:custGeom>
          <a:solidFill>
            <a:srgbClr val="1F487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1358646" y="762"/>
            <a:ext cx="7786370" cy="53340"/>
          </a:xfrm>
          <a:custGeom>
            <a:avLst/>
            <a:gdLst/>
            <a:ahLst/>
            <a:cxnLst/>
            <a:rect l="l" t="t" r="r" b="b"/>
            <a:pathLst>
              <a:path w="7786370" h="53340">
                <a:moveTo>
                  <a:pt x="0" y="53339"/>
                </a:moveTo>
                <a:lnTo>
                  <a:pt x="7786116" y="53339"/>
                </a:lnTo>
                <a:lnTo>
                  <a:pt x="7786116" y="0"/>
                </a:lnTo>
                <a:lnTo>
                  <a:pt x="0" y="0"/>
                </a:lnTo>
                <a:lnTo>
                  <a:pt x="0" y="53339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762" y="5037581"/>
            <a:ext cx="9144000" cy="106680"/>
          </a:xfrm>
          <a:custGeom>
            <a:avLst/>
            <a:gdLst/>
            <a:ahLst/>
            <a:cxnLst/>
            <a:rect l="l" t="t" r="r" b="b"/>
            <a:pathLst>
              <a:path w="9144000" h="106679">
                <a:moveTo>
                  <a:pt x="9144000" y="0"/>
                </a:moveTo>
                <a:lnTo>
                  <a:pt x="0" y="0"/>
                </a:lnTo>
                <a:lnTo>
                  <a:pt x="0" y="106680"/>
                </a:lnTo>
                <a:lnTo>
                  <a:pt x="9144000" y="106680"/>
                </a:lnTo>
                <a:lnTo>
                  <a:pt x="9144000" y="0"/>
                </a:lnTo>
                <a:close/>
              </a:path>
            </a:pathLst>
          </a:custGeom>
          <a:solidFill>
            <a:srgbClr val="001F5F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bg object 21"/>
          <p:cNvSpPr/>
          <p:nvPr/>
        </p:nvSpPr>
        <p:spPr>
          <a:xfrm>
            <a:off x="762" y="5037581"/>
            <a:ext cx="9144000" cy="106680"/>
          </a:xfrm>
          <a:custGeom>
            <a:avLst/>
            <a:gdLst/>
            <a:ahLst/>
            <a:cxnLst/>
            <a:rect l="l" t="t" r="r" b="b"/>
            <a:pathLst>
              <a:path w="9144000" h="106679">
                <a:moveTo>
                  <a:pt x="0" y="106680"/>
                </a:moveTo>
                <a:lnTo>
                  <a:pt x="9144000" y="106680"/>
                </a:lnTo>
                <a:lnTo>
                  <a:pt x="91440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86639" y="187578"/>
            <a:ext cx="8770721" cy="3911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1F487C"/>
                </a:solidFill>
                <a:latin typeface="Microsoft YaHei"/>
                <a:cs typeface="Microsoft YaHe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72667" y="2550414"/>
            <a:ext cx="7501890" cy="2216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rgbClr val="00AF50"/>
                </a:solidFill>
                <a:latin typeface="Courier New"/>
                <a:cs typeface="Courier New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404859" y="4813942"/>
            <a:ext cx="228600" cy="1943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1143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jpg"/><Relationship Id="rId4" Type="http://schemas.openxmlformats.org/officeDocument/2006/relationships/hyperlink" Target="http://weibo.com/guoweiofpku" TargetMode="External"/><Relationship Id="rId5" Type="http://schemas.openxmlformats.org/officeDocument/2006/relationships/image" Target="../media/image3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jpg"/><Relationship Id="rId4" Type="http://schemas.openxmlformats.org/officeDocument/2006/relationships/image" Target="../media/image4.jpg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_rels/slide2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
</file>

<file path=ppt/slides/_rels/slide3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5905" cy="786765"/>
            <a:chOff x="0" y="0"/>
            <a:chExt cx="9145905" cy="7867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78638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6511" y="0"/>
              <a:ext cx="2351532" cy="6858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6214871" y="0"/>
                  </a:moveTo>
                  <a:lnTo>
                    <a:pt x="0" y="0"/>
                  </a:lnTo>
                  <a:lnTo>
                    <a:pt x="0" y="33527"/>
                  </a:lnTo>
                  <a:lnTo>
                    <a:pt x="6214871" y="33527"/>
                  </a:lnTo>
                  <a:lnTo>
                    <a:pt x="6214871" y="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0" y="33527"/>
                  </a:moveTo>
                  <a:lnTo>
                    <a:pt x="6214871" y="33527"/>
                  </a:lnTo>
                  <a:lnTo>
                    <a:pt x="6214871" y="0"/>
                  </a:lnTo>
                  <a:lnTo>
                    <a:pt x="0" y="0"/>
                  </a:lnTo>
                  <a:lnTo>
                    <a:pt x="0" y="33527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/>
          <p:cNvGrpSpPr/>
          <p:nvPr/>
        </p:nvGrpSpPr>
        <p:grpSpPr>
          <a:xfrm>
            <a:off x="-126" y="5036692"/>
            <a:ext cx="9145905" cy="108585"/>
            <a:chOff x="-126" y="5036692"/>
            <a:chExt cx="9145905" cy="108585"/>
          </a:xfrm>
        </p:grpSpPr>
        <p:sp>
          <p:nvSpPr>
            <p:cNvPr id="8" name="object 8"/>
            <p:cNvSpPr/>
            <p:nvPr/>
          </p:nvSpPr>
          <p:spPr>
            <a:xfrm>
              <a:off x="762" y="5037581"/>
              <a:ext cx="7429500" cy="106680"/>
            </a:xfrm>
            <a:custGeom>
              <a:avLst/>
              <a:gdLst/>
              <a:ahLst/>
              <a:cxnLst/>
              <a:rect l="l" t="t" r="r" b="b"/>
              <a:pathLst>
                <a:path w="7429500" h="106679">
                  <a:moveTo>
                    <a:pt x="0" y="106680"/>
                  </a:moveTo>
                  <a:lnTo>
                    <a:pt x="7429500" y="106680"/>
                  </a:lnTo>
                  <a:lnTo>
                    <a:pt x="7429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17145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1714500" y="106680"/>
                  </a:lnTo>
                  <a:lnTo>
                    <a:pt x="1714500" y="0"/>
                  </a:lnTo>
                  <a:close/>
                </a:path>
              </a:pathLst>
            </a:custGeom>
            <a:solidFill>
              <a:srgbClr val="920A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0" y="106680"/>
                  </a:moveTo>
                  <a:lnTo>
                    <a:pt x="1714500" y="106680"/>
                  </a:lnTo>
                  <a:lnTo>
                    <a:pt x="1714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2340101" y="1328420"/>
            <a:ext cx="4213225" cy="97790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</a:pPr>
            <a:r>
              <a:rPr dirty="0" sz="3800"/>
              <a:t>程序设计与算法</a:t>
            </a:r>
            <a:r>
              <a:rPr dirty="0" sz="3800" spc="5">
                <a:latin typeface="Arial MT"/>
                <a:cs typeface="Arial MT"/>
              </a:rPr>
              <a:t>(</a:t>
            </a:r>
            <a:r>
              <a:rPr dirty="0" sz="3800"/>
              <a:t>一</a:t>
            </a:r>
            <a:r>
              <a:rPr dirty="0" sz="3800">
                <a:latin typeface="Arial MT"/>
                <a:cs typeface="Arial MT"/>
              </a:rPr>
              <a:t>)</a:t>
            </a:r>
            <a:endParaRPr sz="3800">
              <a:latin typeface="Arial MT"/>
              <a:cs typeface="Arial MT"/>
            </a:endParaRPr>
          </a:p>
          <a:p>
            <a:pPr algn="ctr" marL="635">
              <a:lnSpc>
                <a:spcPct val="100000"/>
              </a:lnSpc>
              <a:spcBef>
                <a:spcPts val="55"/>
              </a:spcBef>
            </a:pPr>
            <a:r>
              <a:rPr dirty="0" spc="-10">
                <a:latin typeface="Arial MT"/>
                <a:cs typeface="Arial MT"/>
              </a:rPr>
              <a:t>C</a:t>
            </a:r>
            <a:r>
              <a:rPr dirty="0"/>
              <a:t>语言程序设计</a:t>
            </a:r>
          </a:p>
        </p:txBody>
      </p:sp>
      <p:sp>
        <p:nvSpPr>
          <p:cNvPr id="13" name="object 13"/>
          <p:cNvSpPr txBox="1"/>
          <p:nvPr/>
        </p:nvSpPr>
        <p:spPr>
          <a:xfrm>
            <a:off x="4140200" y="2702509"/>
            <a:ext cx="611505" cy="3314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spc="5" b="1">
                <a:solidFill>
                  <a:srgbClr val="404040"/>
                </a:solidFill>
                <a:latin typeface="Microsoft YaHei"/>
                <a:cs typeface="Microsoft YaHei"/>
              </a:rPr>
              <a:t>郭</a:t>
            </a:r>
            <a:r>
              <a:rPr dirty="0" sz="2000" spc="-85" b="1">
                <a:solidFill>
                  <a:srgbClr val="404040"/>
                </a:solidFill>
                <a:latin typeface="Microsoft YaHei"/>
                <a:cs typeface="Microsoft YaHei"/>
              </a:rPr>
              <a:t> </a:t>
            </a:r>
            <a:r>
              <a:rPr dirty="0" sz="2000" spc="5" b="1">
                <a:solidFill>
                  <a:srgbClr val="404040"/>
                </a:solidFill>
                <a:latin typeface="Microsoft YaHei"/>
                <a:cs typeface="Microsoft YaHei"/>
              </a:rPr>
              <a:t>炜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995422" y="74802"/>
            <a:ext cx="2061845" cy="3308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latin typeface="Microsoft YaHei"/>
                <a:cs typeface="Microsoft YaHei"/>
              </a:rPr>
              <a:t>信息科学技术学院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504681" y="4220971"/>
            <a:ext cx="1016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1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180970" y="3353180"/>
            <a:ext cx="4222115" cy="10934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微博：</a:t>
            </a:r>
            <a:r>
              <a:rPr dirty="0" u="heavy" sz="18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http://</a:t>
            </a:r>
            <a:r>
              <a:rPr dirty="0" u="heavy" sz="1800" spc="-2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w</a:t>
            </a:r>
            <a:r>
              <a:rPr dirty="0" u="heavy" sz="1800" spc="-5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eibo.</a:t>
            </a:r>
            <a:r>
              <a:rPr dirty="0" u="heavy" sz="18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com/g</a:t>
            </a:r>
            <a:r>
              <a:rPr dirty="0" u="heavy" sz="1800" spc="5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uo</a:t>
            </a:r>
            <a:r>
              <a:rPr dirty="0" u="heavy" sz="18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wei</a:t>
            </a:r>
            <a:r>
              <a:rPr dirty="0" u="heavy" sz="1800" spc="-45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o</a:t>
            </a:r>
            <a:r>
              <a:rPr dirty="0" u="heavy" sz="18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fpku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marL="699770">
              <a:lnSpc>
                <a:spcPct val="100000"/>
              </a:lnSpc>
            </a:pP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学会程序和算法，走遍天下都不</a:t>
            </a:r>
            <a:r>
              <a:rPr dirty="0" sz="1800" spc="-30" b="1">
                <a:solidFill>
                  <a:srgbClr val="FF0000"/>
                </a:solidFill>
                <a:latin typeface="Microsoft YaHei"/>
                <a:cs typeface="Microsoft YaHei"/>
              </a:rPr>
              <a:t>怕</a:t>
            </a: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!</a:t>
            </a:r>
            <a:endParaRPr sz="1800">
              <a:latin typeface="Microsoft YaHei"/>
              <a:cs typeface="Microsoft YaHei"/>
            </a:endParaRPr>
          </a:p>
          <a:p>
            <a:pPr marL="1405890">
              <a:lnSpc>
                <a:spcPct val="100000"/>
              </a:lnSpc>
              <a:spcBef>
                <a:spcPts val="10"/>
              </a:spcBef>
            </a:pPr>
            <a:r>
              <a:rPr dirty="0" sz="1600" spc="-5">
                <a:latin typeface="Microsoft YaHei"/>
                <a:cs typeface="Microsoft YaHei"/>
              </a:rPr>
              <a:t>讲义照片均为郭炜拍摄</a:t>
            </a:r>
            <a:endParaRPr sz="1600">
              <a:latin typeface="Microsoft YaHei"/>
              <a:cs typeface="Microsoft YaHei"/>
            </a:endParaRPr>
          </a:p>
        </p:txBody>
      </p:sp>
      <p:pic>
        <p:nvPicPr>
          <p:cNvPr id="17" name="object 1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73991" y="3637669"/>
            <a:ext cx="882419" cy="883754"/>
          </a:xfrm>
          <a:prstGeom prst="rect">
            <a:avLst/>
          </a:prstGeom>
        </p:spPr>
      </p:pic>
      <p:sp>
        <p:nvSpPr>
          <p:cNvPr id="18" name="object 18"/>
          <p:cNvSpPr txBox="1"/>
          <p:nvPr/>
        </p:nvSpPr>
        <p:spPr>
          <a:xfrm>
            <a:off x="763016" y="3360166"/>
            <a:ext cx="916940" cy="239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00" b="1">
                <a:latin typeface="Microsoft YaHei"/>
                <a:cs typeface="Microsoft YaHei"/>
              </a:rPr>
              <a:t>微信公众号</a:t>
            </a:r>
            <a:endParaRPr sz="14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641081" y="4671466"/>
            <a:ext cx="139890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张家界天门山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37133" y="2333625"/>
            <a:ext cx="1678939" cy="42227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/>
              <a:t>指针的用法</a:t>
            </a:r>
            <a:endParaRPr sz="2600"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16935" y="428116"/>
            <a:ext cx="6228715" cy="416521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指针用法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12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329590" y="845946"/>
            <a:ext cx="7192645" cy="309499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spc="-5" b="1">
                <a:latin typeface="Courier New"/>
                <a:cs typeface="Courier New"/>
              </a:rPr>
              <a:t>char</a:t>
            </a:r>
            <a:r>
              <a:rPr dirty="0" sz="2000" spc="-2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ch1</a:t>
            </a:r>
            <a:r>
              <a:rPr dirty="0" sz="2000" spc="-2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2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'A';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2000" spc="-5" b="1">
                <a:latin typeface="Courier New"/>
                <a:cs typeface="Courier New"/>
              </a:rPr>
              <a:t>char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*</a:t>
            </a:r>
            <a:r>
              <a:rPr dirty="0" sz="2000" spc="-5" b="1">
                <a:latin typeface="Courier New"/>
                <a:cs typeface="Courier New"/>
              </a:rPr>
              <a:t> pc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 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&amp;</a:t>
            </a:r>
            <a:r>
              <a:rPr dirty="0" sz="2000" spc="-5" b="1">
                <a:latin typeface="Courier New"/>
                <a:cs typeface="Courier New"/>
              </a:rPr>
              <a:t>ch1;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spc="-5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使得</a:t>
            </a:r>
            <a:r>
              <a:rPr dirty="0" sz="2000" spc="-5">
                <a:solidFill>
                  <a:srgbClr val="00AF50"/>
                </a:solidFill>
                <a:latin typeface="Courier New"/>
                <a:cs typeface="Courier New"/>
              </a:rPr>
              <a:t>pc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指向变量</a:t>
            </a:r>
            <a:r>
              <a:rPr dirty="0" sz="2000" spc="-5">
                <a:solidFill>
                  <a:srgbClr val="00AF50"/>
                </a:solidFill>
                <a:latin typeface="Courier New"/>
                <a:cs typeface="Courier New"/>
              </a:rPr>
              <a:t>ch1</a:t>
            </a:r>
            <a:endParaRPr sz="2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27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1860"/>
              </a:spcBef>
            </a:pPr>
            <a:r>
              <a:rPr dirty="0" sz="2000" b="1">
                <a:solidFill>
                  <a:srgbClr val="FF0000"/>
                </a:solidFill>
                <a:latin typeface="Microsoft YaHei"/>
                <a:cs typeface="Microsoft YaHei"/>
              </a:rPr>
              <a:t>&amp;</a:t>
            </a:r>
            <a:r>
              <a:rPr dirty="0" sz="2000" spc="-35" b="1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:</a:t>
            </a:r>
            <a:r>
              <a:rPr dirty="0" sz="2000" spc="-2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取地址运算符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&amp;x</a:t>
            </a:r>
            <a:r>
              <a:rPr dirty="0" sz="2000" spc="-4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:</a:t>
            </a:r>
            <a:r>
              <a:rPr dirty="0" sz="2000" spc="-15">
                <a:latin typeface="Microsoft YaHei"/>
                <a:cs typeface="Microsoft YaHei"/>
              </a:rPr>
              <a:t> </a:t>
            </a:r>
            <a:r>
              <a:rPr dirty="0" sz="2000" spc="5">
                <a:latin typeface="Microsoft YaHei"/>
                <a:cs typeface="Microsoft YaHei"/>
              </a:rPr>
              <a:t>变</a:t>
            </a:r>
            <a:r>
              <a:rPr dirty="0" sz="2000">
                <a:latin typeface="Microsoft YaHei"/>
                <a:cs typeface="Microsoft YaHei"/>
              </a:rPr>
              <a:t>量x</a:t>
            </a:r>
            <a:r>
              <a:rPr dirty="0" sz="2000" spc="5">
                <a:latin typeface="Microsoft YaHei"/>
                <a:cs typeface="Microsoft YaHei"/>
              </a:rPr>
              <a:t>的地</a:t>
            </a:r>
            <a:r>
              <a:rPr dirty="0" sz="2000" spc="-5">
                <a:latin typeface="Microsoft YaHei"/>
                <a:cs typeface="Microsoft YaHei"/>
              </a:rPr>
              <a:t>址</a:t>
            </a:r>
            <a:r>
              <a:rPr dirty="0" sz="2000" spc="5">
                <a:latin typeface="Microsoft YaHei"/>
                <a:cs typeface="Microsoft YaHei"/>
              </a:rPr>
              <a:t>（即</a:t>
            </a:r>
            <a:r>
              <a:rPr dirty="0" sz="2000" spc="-20">
                <a:latin typeface="Microsoft YaHei"/>
                <a:cs typeface="Microsoft YaHei"/>
              </a:rPr>
              <a:t>指</a:t>
            </a:r>
            <a:r>
              <a:rPr dirty="0" sz="2000" spc="5">
                <a:latin typeface="Microsoft YaHei"/>
                <a:cs typeface="Microsoft YaHei"/>
              </a:rPr>
              <a:t>向</a:t>
            </a:r>
            <a:r>
              <a:rPr dirty="0" sz="2000" spc="-10">
                <a:latin typeface="Microsoft YaHei"/>
                <a:cs typeface="Microsoft YaHei"/>
              </a:rPr>
              <a:t>x</a:t>
            </a:r>
            <a:r>
              <a:rPr dirty="0" sz="2000">
                <a:latin typeface="Microsoft YaHei"/>
                <a:cs typeface="Microsoft YaHei"/>
              </a:rPr>
              <a:t>的指</a:t>
            </a:r>
            <a:r>
              <a:rPr dirty="0" sz="2000" spc="-10">
                <a:latin typeface="Microsoft YaHei"/>
                <a:cs typeface="Microsoft YaHei"/>
              </a:rPr>
              <a:t>针</a:t>
            </a:r>
            <a:r>
              <a:rPr dirty="0" sz="2000">
                <a:latin typeface="Microsoft YaHei"/>
                <a:cs typeface="Microsoft YaHei"/>
              </a:rPr>
              <a:t>)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12700" marR="5080">
              <a:lnSpc>
                <a:spcPct val="100000"/>
              </a:lnSpc>
              <a:tabLst>
                <a:tab pos="510540" algn="l"/>
                <a:tab pos="3295650" algn="l"/>
              </a:tabLst>
            </a:pPr>
            <a:r>
              <a:rPr dirty="0" sz="2000">
                <a:latin typeface="Microsoft YaHei"/>
                <a:cs typeface="Microsoft YaHei"/>
              </a:rPr>
              <a:t>对于类型为</a:t>
            </a:r>
            <a:r>
              <a:rPr dirty="0" sz="2000" spc="-1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T</a:t>
            </a:r>
            <a:r>
              <a:rPr dirty="0" sz="2000" spc="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的变量</a:t>
            </a:r>
            <a:r>
              <a:rPr dirty="0" sz="2000" spc="-1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x，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&amp;x	</a:t>
            </a:r>
            <a:r>
              <a:rPr dirty="0" sz="2000">
                <a:latin typeface="Microsoft YaHei"/>
                <a:cs typeface="Microsoft YaHei"/>
              </a:rPr>
              <a:t>表示变量</a:t>
            </a:r>
            <a:r>
              <a:rPr dirty="0" sz="2000" spc="-4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x</a:t>
            </a:r>
            <a:r>
              <a:rPr dirty="0" sz="2000" spc="-3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的地址(即指向x</a:t>
            </a:r>
            <a:r>
              <a:rPr dirty="0" sz="2000" spc="-10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指针) </a:t>
            </a:r>
            <a:r>
              <a:rPr dirty="0" sz="2000" spc="-575"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&amp;x	</a:t>
            </a:r>
            <a:r>
              <a:rPr dirty="0" sz="2000">
                <a:latin typeface="Microsoft YaHei"/>
                <a:cs typeface="Microsoft YaHei"/>
              </a:rPr>
              <a:t>的类型是</a:t>
            </a:r>
            <a:r>
              <a:rPr dirty="0" sz="2000" spc="-30"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T </a:t>
            </a:r>
            <a:r>
              <a:rPr dirty="0" sz="2000" spc="-5">
                <a:solidFill>
                  <a:srgbClr val="FF0000"/>
                </a:solidFill>
                <a:latin typeface="Microsoft YaHei"/>
                <a:cs typeface="Microsoft YaHei"/>
              </a:rPr>
              <a:t>*</a:t>
            </a:r>
            <a:r>
              <a:rPr dirty="0" sz="2000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指针用法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12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329590" y="845946"/>
            <a:ext cx="5666740" cy="125031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spc="-5" b="1">
                <a:latin typeface="Courier New"/>
                <a:cs typeface="Courier New"/>
              </a:rPr>
              <a:t>char</a:t>
            </a:r>
            <a:r>
              <a:rPr dirty="0" sz="2000" spc="-2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ch1</a:t>
            </a:r>
            <a:r>
              <a:rPr dirty="0" sz="2000" spc="-2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2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'A';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2000" spc="-5" b="1">
                <a:latin typeface="Courier New"/>
                <a:cs typeface="Courier New"/>
              </a:rPr>
              <a:t>char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*</a:t>
            </a:r>
            <a:r>
              <a:rPr dirty="0" sz="2000" spc="-5" b="1">
                <a:latin typeface="Courier New"/>
                <a:cs typeface="Courier New"/>
              </a:rPr>
              <a:t> pc </a:t>
            </a:r>
            <a:r>
              <a:rPr dirty="0" sz="2000" b="1">
                <a:latin typeface="Courier New"/>
                <a:cs typeface="Courier New"/>
              </a:rPr>
              <a:t>= 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&amp;</a:t>
            </a:r>
            <a:r>
              <a:rPr dirty="0" sz="2000" spc="-5" b="1">
                <a:latin typeface="Courier New"/>
                <a:cs typeface="Courier New"/>
              </a:rPr>
              <a:t>ch1; </a:t>
            </a:r>
            <a:r>
              <a:rPr dirty="0" sz="2000" spc="-5">
                <a:solidFill>
                  <a:srgbClr val="00AF50"/>
                </a:solidFill>
                <a:latin typeface="Courier New"/>
                <a:cs typeface="Courier New"/>
              </a:rPr>
              <a:t>// 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使得</a:t>
            </a:r>
            <a:r>
              <a:rPr dirty="0" sz="2000" spc="-5">
                <a:solidFill>
                  <a:srgbClr val="00AF50"/>
                </a:solidFill>
                <a:latin typeface="Courier New"/>
                <a:cs typeface="Courier New"/>
              </a:rPr>
              <a:t>pc</a:t>
            </a:r>
            <a:r>
              <a:rPr dirty="0" sz="2000" spc="-15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指向变量</a:t>
            </a:r>
            <a:r>
              <a:rPr dirty="0" sz="2000" spc="-5">
                <a:solidFill>
                  <a:srgbClr val="00AF50"/>
                </a:solidFill>
                <a:latin typeface="Courier New"/>
                <a:cs typeface="Courier New"/>
              </a:rPr>
              <a:t>ch1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tabLst>
                <a:tab pos="2755900" algn="l"/>
              </a:tabLst>
            </a:pPr>
            <a:r>
              <a:rPr dirty="0" sz="2000" b="1">
                <a:latin typeface="Courier New"/>
                <a:cs typeface="Courier New"/>
              </a:rPr>
              <a:t>* </a:t>
            </a:r>
            <a:r>
              <a:rPr dirty="0" sz="2000" spc="-5" b="1">
                <a:latin typeface="Courier New"/>
                <a:cs typeface="Courier New"/>
              </a:rPr>
              <a:t>pc</a:t>
            </a:r>
            <a:r>
              <a:rPr dirty="0" sz="2000" b="1">
                <a:latin typeface="Courier New"/>
                <a:cs typeface="Courier New"/>
              </a:rPr>
              <a:t> = </a:t>
            </a:r>
            <a:r>
              <a:rPr dirty="0" sz="2000" spc="-5" b="1">
                <a:latin typeface="Courier New"/>
                <a:cs typeface="Courier New"/>
              </a:rPr>
              <a:t>'B';	</a:t>
            </a:r>
            <a:r>
              <a:rPr dirty="0" sz="2000" spc="-5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2000" spc="-25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使得</a:t>
            </a:r>
            <a:r>
              <a:rPr dirty="0" sz="2000" spc="-5">
                <a:solidFill>
                  <a:srgbClr val="00AF50"/>
                </a:solidFill>
                <a:latin typeface="Courier New"/>
                <a:cs typeface="Courier New"/>
              </a:rPr>
              <a:t>ch1</a:t>
            </a:r>
            <a:r>
              <a:rPr dirty="0" sz="2000" spc="-40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2000">
                <a:solidFill>
                  <a:srgbClr val="00AF50"/>
                </a:solidFill>
                <a:latin typeface="Courier New"/>
                <a:cs typeface="Courier New"/>
              </a:rPr>
              <a:t>=</a:t>
            </a:r>
            <a:r>
              <a:rPr dirty="0" sz="2000" spc="-25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2000" spc="-5">
                <a:solidFill>
                  <a:srgbClr val="00AF50"/>
                </a:solidFill>
                <a:latin typeface="Courier New"/>
                <a:cs typeface="Courier New"/>
              </a:rPr>
              <a:t>'B'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tabLst>
                <a:tab pos="2755900" algn="l"/>
              </a:tabLst>
            </a:pPr>
            <a:r>
              <a:rPr dirty="0" sz="2000" spc="-5" b="1">
                <a:latin typeface="Courier New"/>
                <a:cs typeface="Courier New"/>
              </a:rPr>
              <a:t>char</a:t>
            </a:r>
            <a:r>
              <a:rPr dirty="0" sz="200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ch2</a:t>
            </a:r>
            <a:r>
              <a:rPr dirty="0" sz="2000" spc="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 *</a:t>
            </a:r>
            <a:r>
              <a:rPr dirty="0" sz="2000" spc="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pc;	</a:t>
            </a:r>
            <a:r>
              <a:rPr dirty="0" sz="2000" spc="-5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2000" spc="-30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使得</a:t>
            </a:r>
            <a:r>
              <a:rPr dirty="0" sz="2000" spc="-5">
                <a:solidFill>
                  <a:srgbClr val="00AF50"/>
                </a:solidFill>
                <a:latin typeface="Courier New"/>
                <a:cs typeface="Courier New"/>
              </a:rPr>
              <a:t>ch2</a:t>
            </a:r>
            <a:r>
              <a:rPr dirty="0" sz="2000" spc="-40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2000">
                <a:solidFill>
                  <a:srgbClr val="00AF50"/>
                </a:solidFill>
                <a:latin typeface="Courier New"/>
                <a:cs typeface="Courier New"/>
              </a:rPr>
              <a:t>=</a:t>
            </a:r>
            <a:r>
              <a:rPr dirty="0" sz="2000" spc="-20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2000" spc="-5">
                <a:solidFill>
                  <a:srgbClr val="00AF50"/>
                </a:solidFill>
                <a:latin typeface="Courier New"/>
                <a:cs typeface="Courier New"/>
              </a:rPr>
              <a:t>ch1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29590" y="2069973"/>
            <a:ext cx="1701800" cy="6356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-5" b="1">
                <a:latin typeface="Courier New"/>
                <a:cs typeface="Courier New"/>
              </a:rPr>
              <a:t>pc</a:t>
            </a:r>
            <a:r>
              <a:rPr dirty="0" sz="2000" spc="-3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3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&amp;</a:t>
            </a:r>
            <a:r>
              <a:rPr dirty="0" sz="2000" spc="-3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ch2;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2000" b="1">
                <a:latin typeface="Courier New"/>
                <a:cs typeface="Courier New"/>
              </a:rPr>
              <a:t>*</a:t>
            </a:r>
            <a:r>
              <a:rPr dirty="0" sz="2000" spc="-3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pc</a:t>
            </a:r>
            <a:r>
              <a:rPr dirty="0" sz="2000" spc="-3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3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'D';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073400" y="2069973"/>
            <a:ext cx="2922905" cy="6356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-5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2000" spc="-30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使得</a:t>
            </a:r>
            <a:r>
              <a:rPr dirty="0" sz="2000" spc="-5">
                <a:solidFill>
                  <a:srgbClr val="00AF50"/>
                </a:solidFill>
                <a:latin typeface="Courier New"/>
                <a:cs typeface="Courier New"/>
              </a:rPr>
              <a:t>pc</a:t>
            </a:r>
            <a:r>
              <a:rPr dirty="0" sz="2000" spc="-40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指向变量</a:t>
            </a:r>
            <a:r>
              <a:rPr dirty="0" sz="2000" spc="-5">
                <a:solidFill>
                  <a:srgbClr val="00AF50"/>
                </a:solidFill>
                <a:latin typeface="Courier New"/>
                <a:cs typeface="Courier New"/>
              </a:rPr>
              <a:t>ch2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2000" spc="-5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2000" spc="-25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使得</a:t>
            </a:r>
            <a:r>
              <a:rPr dirty="0" sz="2000" spc="-5">
                <a:solidFill>
                  <a:srgbClr val="00AF50"/>
                </a:solidFill>
                <a:latin typeface="Courier New"/>
                <a:cs typeface="Courier New"/>
              </a:rPr>
              <a:t>ch2</a:t>
            </a:r>
            <a:r>
              <a:rPr dirty="0" sz="2000" spc="-40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2000">
                <a:solidFill>
                  <a:srgbClr val="00AF50"/>
                </a:solidFill>
                <a:latin typeface="Courier New"/>
                <a:cs typeface="Courier New"/>
              </a:rPr>
              <a:t>=</a:t>
            </a:r>
            <a:r>
              <a:rPr dirty="0" sz="2000" spc="-20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2000" spc="-5">
                <a:solidFill>
                  <a:srgbClr val="00AF50"/>
                </a:solidFill>
                <a:latin typeface="Courier New"/>
                <a:cs typeface="Courier New"/>
              </a:rPr>
              <a:t>'D'</a:t>
            </a:r>
            <a:endParaRPr sz="20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5494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指针的作用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12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329590" y="864234"/>
            <a:ext cx="8326120" cy="30753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1">
                <a:solidFill>
                  <a:srgbClr val="6F2F9F"/>
                </a:solidFill>
                <a:latin typeface="Microsoft YaHei"/>
                <a:cs typeface="Microsoft YaHei"/>
              </a:rPr>
              <a:t>有了指针，就有了自由访问内存空间的手段</a:t>
            </a:r>
            <a:endParaRPr sz="24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850">
              <a:latin typeface="Microsoft YaHei"/>
              <a:cs typeface="Microsoft YaHei"/>
            </a:endParaRPr>
          </a:p>
          <a:p>
            <a:pPr marL="12700" marR="5080">
              <a:lnSpc>
                <a:spcPct val="100000"/>
              </a:lnSpc>
              <a:buSzPct val="95454"/>
              <a:buFont typeface="Wingdings"/>
              <a:buChar char=""/>
              <a:tabLst>
                <a:tab pos="221615" algn="l"/>
              </a:tabLst>
            </a:pPr>
            <a:r>
              <a:rPr dirty="0" sz="2200" spc="-5">
                <a:latin typeface="Microsoft YaHei"/>
                <a:cs typeface="Microsoft YaHei"/>
              </a:rPr>
              <a:t>不需要通过变量，就能对内存直接</a:t>
            </a:r>
            <a:r>
              <a:rPr dirty="0" sz="2200">
                <a:latin typeface="Microsoft YaHei"/>
                <a:cs typeface="Microsoft YaHei"/>
              </a:rPr>
              <a:t>进</a:t>
            </a:r>
            <a:r>
              <a:rPr dirty="0" sz="2200" spc="-5">
                <a:latin typeface="Microsoft YaHei"/>
                <a:cs typeface="Microsoft YaHei"/>
              </a:rPr>
              <a:t>行操</a:t>
            </a:r>
            <a:r>
              <a:rPr dirty="0" sz="2200">
                <a:latin typeface="Microsoft YaHei"/>
                <a:cs typeface="Microsoft YaHei"/>
              </a:rPr>
              <a:t>作</a:t>
            </a:r>
            <a:r>
              <a:rPr dirty="0" sz="2200" spc="-5">
                <a:latin typeface="Microsoft YaHei"/>
                <a:cs typeface="Microsoft YaHei"/>
              </a:rPr>
              <a:t>。通</a:t>
            </a:r>
            <a:r>
              <a:rPr dirty="0" sz="2200">
                <a:latin typeface="Microsoft YaHei"/>
                <a:cs typeface="Microsoft YaHei"/>
              </a:rPr>
              <a:t>过</a:t>
            </a:r>
            <a:r>
              <a:rPr dirty="0" sz="2200" spc="-5">
                <a:latin typeface="Microsoft YaHei"/>
                <a:cs typeface="Microsoft YaHei"/>
              </a:rPr>
              <a:t>指针</a:t>
            </a:r>
            <a:r>
              <a:rPr dirty="0" sz="2200">
                <a:latin typeface="Microsoft YaHei"/>
                <a:cs typeface="Microsoft YaHei"/>
              </a:rPr>
              <a:t>，</a:t>
            </a:r>
            <a:r>
              <a:rPr dirty="0" sz="2200" spc="-5">
                <a:latin typeface="Microsoft YaHei"/>
                <a:cs typeface="Microsoft YaHei"/>
              </a:rPr>
              <a:t>程序</a:t>
            </a:r>
            <a:r>
              <a:rPr dirty="0" sz="2200">
                <a:latin typeface="Microsoft YaHei"/>
                <a:cs typeface="Microsoft YaHei"/>
              </a:rPr>
              <a:t>能</a:t>
            </a:r>
            <a:r>
              <a:rPr dirty="0" sz="2200" spc="-5">
                <a:latin typeface="Microsoft YaHei"/>
                <a:cs typeface="Microsoft YaHei"/>
              </a:rPr>
              <a:t>访 </a:t>
            </a:r>
            <a:r>
              <a:rPr dirty="0" sz="2200" spc="-5">
                <a:latin typeface="Microsoft YaHei"/>
                <a:cs typeface="Microsoft YaHei"/>
              </a:rPr>
              <a:t>问的内存区域就不仅限于变量所占</a:t>
            </a:r>
            <a:r>
              <a:rPr dirty="0" sz="2200">
                <a:latin typeface="Microsoft YaHei"/>
                <a:cs typeface="Microsoft YaHei"/>
              </a:rPr>
              <a:t>据</a:t>
            </a:r>
            <a:r>
              <a:rPr dirty="0" sz="2200" spc="-5">
                <a:latin typeface="Microsoft YaHei"/>
                <a:cs typeface="Microsoft YaHei"/>
              </a:rPr>
              <a:t>的数</a:t>
            </a:r>
            <a:r>
              <a:rPr dirty="0" sz="2200">
                <a:latin typeface="Microsoft YaHei"/>
                <a:cs typeface="Microsoft YaHei"/>
              </a:rPr>
              <a:t>据</a:t>
            </a:r>
            <a:r>
              <a:rPr dirty="0" sz="2200" spc="-5">
                <a:latin typeface="Microsoft YaHei"/>
                <a:cs typeface="Microsoft YaHei"/>
              </a:rPr>
              <a:t>区域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Font typeface="Wingdings"/>
              <a:buChar char=""/>
            </a:pPr>
            <a:endParaRPr sz="2850">
              <a:latin typeface="Microsoft YaHei"/>
              <a:cs typeface="Microsoft YaHei"/>
            </a:endParaRPr>
          </a:p>
          <a:p>
            <a:pPr marL="12700" marR="41275">
              <a:lnSpc>
                <a:spcPct val="100000"/>
              </a:lnSpc>
              <a:buSzPct val="95454"/>
              <a:buFont typeface="Wingdings"/>
              <a:buChar char=""/>
              <a:tabLst>
                <a:tab pos="221615" algn="l"/>
              </a:tabLst>
            </a:pPr>
            <a:r>
              <a:rPr dirty="0" sz="2200" spc="-5">
                <a:latin typeface="Microsoft YaHei"/>
                <a:cs typeface="Microsoft YaHei"/>
              </a:rPr>
              <a:t>在C++中，用指针p指向</a:t>
            </a:r>
            <a:r>
              <a:rPr dirty="0" sz="2200" spc="-10">
                <a:latin typeface="Microsoft YaHei"/>
                <a:cs typeface="Microsoft YaHei"/>
              </a:rPr>
              <a:t>a</a:t>
            </a:r>
            <a:r>
              <a:rPr dirty="0" sz="2200" spc="-5">
                <a:latin typeface="Microsoft YaHei"/>
                <a:cs typeface="Microsoft YaHei"/>
              </a:rPr>
              <a:t>的地址</a:t>
            </a:r>
            <a:r>
              <a:rPr dirty="0" sz="2200" spc="-10">
                <a:latin typeface="Microsoft YaHei"/>
                <a:cs typeface="Microsoft YaHei"/>
              </a:rPr>
              <a:t>,</a:t>
            </a:r>
            <a:r>
              <a:rPr dirty="0" sz="2200" spc="5">
                <a:latin typeface="Microsoft YaHei"/>
                <a:cs typeface="Microsoft YaHei"/>
              </a:rPr>
              <a:t>然</a:t>
            </a:r>
            <a:r>
              <a:rPr dirty="0" sz="2200" spc="-5">
                <a:latin typeface="Microsoft YaHei"/>
                <a:cs typeface="Microsoft YaHei"/>
              </a:rPr>
              <a:t>后对p进</a:t>
            </a:r>
            <a:r>
              <a:rPr dirty="0" sz="2200">
                <a:latin typeface="Microsoft YaHei"/>
                <a:cs typeface="Microsoft YaHei"/>
              </a:rPr>
              <a:t>行</a:t>
            </a:r>
            <a:r>
              <a:rPr dirty="0" sz="2200" spc="-5">
                <a:latin typeface="Microsoft YaHei"/>
                <a:cs typeface="Microsoft YaHei"/>
              </a:rPr>
              <a:t>加减</a:t>
            </a:r>
            <a:r>
              <a:rPr dirty="0" sz="2200">
                <a:latin typeface="Microsoft YaHei"/>
                <a:cs typeface="Microsoft YaHei"/>
              </a:rPr>
              <a:t>操</a:t>
            </a:r>
            <a:r>
              <a:rPr dirty="0" sz="2200" spc="-5">
                <a:latin typeface="Microsoft YaHei"/>
                <a:cs typeface="Microsoft YaHei"/>
              </a:rPr>
              <a:t>作</a:t>
            </a:r>
            <a:r>
              <a:rPr dirty="0" sz="2200">
                <a:latin typeface="Microsoft YaHei"/>
                <a:cs typeface="Microsoft YaHei"/>
              </a:rPr>
              <a:t>，</a:t>
            </a:r>
            <a:r>
              <a:rPr dirty="0" sz="2200" spc="-5">
                <a:latin typeface="Microsoft YaHei"/>
                <a:cs typeface="Microsoft YaHei"/>
              </a:rPr>
              <a:t>p就</a:t>
            </a:r>
            <a:r>
              <a:rPr dirty="0" sz="2200">
                <a:latin typeface="Microsoft YaHei"/>
                <a:cs typeface="Microsoft YaHei"/>
              </a:rPr>
              <a:t>能</a:t>
            </a:r>
            <a:r>
              <a:rPr dirty="0" sz="2200" spc="-5">
                <a:latin typeface="Microsoft YaHei"/>
                <a:cs typeface="Microsoft YaHei"/>
              </a:rPr>
              <a:t>指 </a:t>
            </a:r>
            <a:r>
              <a:rPr dirty="0" sz="2200" spc="-5">
                <a:latin typeface="Microsoft YaHei"/>
                <a:cs typeface="Microsoft YaHei"/>
              </a:rPr>
              <a:t>向</a:t>
            </a:r>
            <a:r>
              <a:rPr dirty="0" sz="2200" spc="-10">
                <a:latin typeface="Microsoft YaHei"/>
                <a:cs typeface="Microsoft YaHei"/>
              </a:rPr>
              <a:t>a</a:t>
            </a:r>
            <a:r>
              <a:rPr dirty="0" sz="2200" spc="-5">
                <a:latin typeface="Microsoft YaHei"/>
                <a:cs typeface="Microsoft YaHei"/>
              </a:rPr>
              <a:t>后面或前面的内存区域，通过p也就</a:t>
            </a:r>
            <a:r>
              <a:rPr dirty="0" sz="2200" spc="10">
                <a:latin typeface="Microsoft YaHei"/>
                <a:cs typeface="Microsoft YaHei"/>
              </a:rPr>
              <a:t>能</a:t>
            </a:r>
            <a:r>
              <a:rPr dirty="0" sz="2200" spc="-5">
                <a:latin typeface="Microsoft YaHei"/>
                <a:cs typeface="Microsoft YaHei"/>
              </a:rPr>
              <a:t>访问</a:t>
            </a:r>
            <a:r>
              <a:rPr dirty="0" sz="2200" spc="10">
                <a:latin typeface="Microsoft YaHei"/>
                <a:cs typeface="Microsoft YaHei"/>
              </a:rPr>
              <a:t>这</a:t>
            </a:r>
            <a:r>
              <a:rPr dirty="0" sz="2200" spc="-5">
                <a:latin typeface="Microsoft YaHei"/>
                <a:cs typeface="Microsoft YaHei"/>
              </a:rPr>
              <a:t>些内</a:t>
            </a:r>
            <a:r>
              <a:rPr dirty="0" sz="2200" spc="10">
                <a:latin typeface="Microsoft YaHei"/>
                <a:cs typeface="Microsoft YaHei"/>
              </a:rPr>
              <a:t>存</a:t>
            </a:r>
            <a:r>
              <a:rPr dirty="0" sz="2200" spc="-5">
                <a:latin typeface="Microsoft YaHei"/>
                <a:cs typeface="Microsoft YaHei"/>
              </a:rPr>
              <a:t>区域</a:t>
            </a:r>
            <a:endParaRPr sz="2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1590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指针的互相赋值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12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329590" y="865758"/>
            <a:ext cx="7142480" cy="95123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不同类型的指针，如果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不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经过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强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制类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型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转换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，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不能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直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接互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相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赋值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85"/>
              </a:spcBef>
            </a:pPr>
            <a:endParaRPr sz="13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 b="1">
                <a:latin typeface="Courier New"/>
                <a:cs typeface="Courier New"/>
              </a:rPr>
              <a:t>int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*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pn,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char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*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pc,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char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c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0x65;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29590" y="1795652"/>
            <a:ext cx="1397000" cy="6356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dirty="0" sz="2000" spc="-5" b="1">
                <a:latin typeface="Courier New"/>
                <a:cs typeface="Courier New"/>
              </a:rPr>
              <a:t>pn </a:t>
            </a:r>
            <a:r>
              <a:rPr dirty="0" sz="2000" b="1">
                <a:latin typeface="Courier New"/>
                <a:cs typeface="Courier New"/>
              </a:rPr>
              <a:t>= </a:t>
            </a:r>
            <a:r>
              <a:rPr dirty="0" sz="2000" spc="-5" b="1">
                <a:latin typeface="Courier New"/>
                <a:cs typeface="Courier New"/>
              </a:rPr>
              <a:t>pc; </a:t>
            </a:r>
            <a:r>
              <a:rPr dirty="0" sz="2000" spc="-119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pn</a:t>
            </a:r>
            <a:r>
              <a:rPr dirty="0" sz="2000" spc="-3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3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&amp;</a:t>
            </a:r>
            <a:r>
              <a:rPr dirty="0" sz="2000" spc="-3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c;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9590" y="2400681"/>
            <a:ext cx="2768600" cy="6407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-5" b="1">
                <a:latin typeface="Courier New"/>
                <a:cs typeface="Courier New"/>
              </a:rPr>
              <a:t>pn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(int</a:t>
            </a:r>
            <a:r>
              <a:rPr dirty="0" sz="2000" spc="-2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*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)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&amp;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c;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dirty="0" sz="2000" b="1">
                <a:latin typeface="Courier New"/>
                <a:cs typeface="Courier New"/>
              </a:rPr>
              <a:t>int</a:t>
            </a:r>
            <a:r>
              <a:rPr dirty="0" sz="2000" spc="-2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n</a:t>
            </a:r>
            <a:r>
              <a:rPr dirty="0" sz="2000" spc="-2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2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*</a:t>
            </a:r>
            <a:r>
              <a:rPr dirty="0" sz="2000" spc="-2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pn;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29590" y="3015234"/>
            <a:ext cx="2768600" cy="3308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b="1">
                <a:latin typeface="Courier New"/>
                <a:cs typeface="Courier New"/>
              </a:rPr>
              <a:t>*</a:t>
            </a:r>
            <a:r>
              <a:rPr dirty="0" sz="2000" spc="-2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pn</a:t>
            </a:r>
            <a:r>
              <a:rPr dirty="0" sz="2000" spc="-2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2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0x12345678;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073400" y="1795652"/>
            <a:ext cx="4044315" cy="15506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2000" b="1">
                <a:solidFill>
                  <a:srgbClr val="00AF50"/>
                </a:solidFill>
                <a:latin typeface="Microsoft YaHei"/>
                <a:cs typeface="Microsoft YaHei"/>
              </a:rPr>
              <a:t>类型不匹配，编译出错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2000" b="1">
                <a:solidFill>
                  <a:srgbClr val="00AF50"/>
                </a:solidFill>
                <a:latin typeface="Microsoft YaHei"/>
                <a:cs typeface="Microsoft YaHei"/>
              </a:rPr>
              <a:t>类型不匹配，编译出错</a:t>
            </a:r>
            <a:endParaRPr sz="20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  <a:spcBef>
                <a:spcPts val="2400"/>
              </a:spcBef>
            </a:pPr>
            <a:r>
              <a:rPr dirty="0" sz="2000" spc="-5" b="1">
                <a:solidFill>
                  <a:srgbClr val="00AF50"/>
                </a:solidFill>
                <a:latin typeface="Courier New"/>
                <a:cs typeface="Courier New"/>
              </a:rPr>
              <a:t>//n</a:t>
            </a:r>
            <a:r>
              <a:rPr dirty="0" sz="2000" b="1">
                <a:solidFill>
                  <a:srgbClr val="00AF50"/>
                </a:solidFill>
                <a:latin typeface="Microsoft YaHei"/>
                <a:cs typeface="Microsoft YaHei"/>
              </a:rPr>
              <a:t>值不确定</a:t>
            </a:r>
            <a:endParaRPr sz="20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</a:pPr>
            <a:r>
              <a:rPr dirty="0" sz="20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2000" b="1">
                <a:solidFill>
                  <a:srgbClr val="00AF50"/>
                </a:solidFill>
                <a:latin typeface="Microsoft YaHei"/>
                <a:cs typeface="Microsoft YaHei"/>
              </a:rPr>
              <a:t>编译能过但运行可能出错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37133" y="2333625"/>
            <a:ext cx="1678939" cy="42227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/>
              <a:t>指针的运算</a:t>
            </a:r>
            <a:endParaRPr sz="260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29001" y="428116"/>
            <a:ext cx="6216650" cy="4159122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7099807" y="4671290"/>
            <a:ext cx="1854200" cy="327660"/>
          </a:xfrm>
          <a:prstGeom prst="rect">
            <a:avLst/>
          </a:prstGeom>
        </p:spPr>
        <p:txBody>
          <a:bodyPr wrap="square" lIns="0" tIns="2603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dirty="0" sz="1800">
                <a:latin typeface="Microsoft YaHei"/>
                <a:cs typeface="Microsoft YaHei"/>
              </a:rPr>
              <a:t>重庆武隆天生三桥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5494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指针的运算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16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329590" y="1201038"/>
            <a:ext cx="5225415" cy="3606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469265" algn="l"/>
              </a:tabLst>
            </a:pPr>
            <a:r>
              <a:rPr dirty="0" sz="2200" spc="-5" b="1">
                <a:latin typeface="Microsoft YaHei"/>
                <a:cs typeface="Microsoft YaHei"/>
              </a:rPr>
              <a:t>1)</a:t>
            </a:r>
            <a:r>
              <a:rPr dirty="0" sz="2200" spc="-5" b="1">
                <a:latin typeface="Microsoft YaHei"/>
                <a:cs typeface="Microsoft YaHei"/>
              </a:rPr>
              <a:t>	</a:t>
            </a:r>
            <a:r>
              <a:rPr dirty="0" sz="2200" spc="-5" b="1">
                <a:latin typeface="Microsoft YaHei"/>
                <a:cs typeface="Microsoft YaHei"/>
              </a:rPr>
              <a:t>两个</a:t>
            </a:r>
            <a:r>
              <a:rPr dirty="0" sz="2200" spc="-5" b="1">
                <a:solidFill>
                  <a:srgbClr val="FF0000"/>
                </a:solidFill>
                <a:latin typeface="Microsoft YaHei"/>
                <a:cs typeface="Microsoft YaHei"/>
              </a:rPr>
              <a:t>同类型</a:t>
            </a:r>
            <a:r>
              <a:rPr dirty="0" sz="2200" spc="-5" b="1">
                <a:latin typeface="Microsoft YaHei"/>
                <a:cs typeface="Microsoft YaHei"/>
              </a:rPr>
              <a:t>的指针变量，可以比较</a:t>
            </a:r>
            <a:r>
              <a:rPr dirty="0" sz="2200" b="1">
                <a:latin typeface="Microsoft YaHei"/>
                <a:cs typeface="Microsoft YaHei"/>
              </a:rPr>
              <a:t>大</a:t>
            </a:r>
            <a:r>
              <a:rPr dirty="0" sz="2200" spc="-5" b="1">
                <a:latin typeface="Microsoft YaHei"/>
                <a:cs typeface="Microsoft YaHei"/>
              </a:rPr>
              <a:t>小</a:t>
            </a:r>
            <a:endParaRPr sz="22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44295" y="1842897"/>
            <a:ext cx="2381885" cy="9404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algn="just" marL="12700" marR="508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latin typeface="Microsoft YaHei"/>
                <a:cs typeface="Microsoft YaHei"/>
              </a:rPr>
              <a:t>地址p1</a:t>
            </a:r>
            <a:r>
              <a:rPr dirty="0" sz="2000" spc="5">
                <a:latin typeface="Microsoft YaHei"/>
                <a:cs typeface="Microsoft YaHei"/>
              </a:rPr>
              <a:t>&lt;</a:t>
            </a:r>
            <a:r>
              <a:rPr dirty="0" sz="2000">
                <a:latin typeface="Microsoft YaHei"/>
                <a:cs typeface="Microsoft YaHei"/>
              </a:rPr>
              <a:t>地址p2，</a:t>
            </a:r>
            <a:r>
              <a:rPr dirty="0" sz="2000">
                <a:latin typeface="Wingdings"/>
                <a:cs typeface="Wingdings"/>
              </a:rPr>
              <a:t></a:t>
            </a:r>
            <a:r>
              <a:rPr dirty="0" sz="2000">
                <a:latin typeface="Microsoft YaHei"/>
                <a:cs typeface="Microsoft YaHei"/>
              </a:rPr>
              <a:t>地址p1</a:t>
            </a:r>
            <a:r>
              <a:rPr dirty="0" sz="2000" spc="5">
                <a:latin typeface="Microsoft YaHei"/>
                <a:cs typeface="Microsoft YaHei"/>
              </a:rPr>
              <a:t>=</a:t>
            </a:r>
            <a:r>
              <a:rPr dirty="0" sz="2000">
                <a:latin typeface="Microsoft YaHei"/>
                <a:cs typeface="Microsoft YaHei"/>
              </a:rPr>
              <a:t>地址p2，</a:t>
            </a:r>
            <a:r>
              <a:rPr dirty="0" sz="2000">
                <a:latin typeface="Wingdings"/>
                <a:cs typeface="Wingdings"/>
              </a:rPr>
              <a:t></a:t>
            </a:r>
            <a:r>
              <a:rPr dirty="0" sz="2000">
                <a:latin typeface="Microsoft YaHei"/>
                <a:cs typeface="Microsoft YaHei"/>
              </a:rPr>
              <a:t>地址p1</a:t>
            </a:r>
            <a:r>
              <a:rPr dirty="0" sz="2000" spc="5">
                <a:latin typeface="Microsoft YaHei"/>
                <a:cs typeface="Microsoft YaHei"/>
              </a:rPr>
              <a:t>&gt;</a:t>
            </a:r>
            <a:r>
              <a:rPr dirty="0" sz="2000">
                <a:latin typeface="Microsoft YaHei"/>
                <a:cs typeface="Microsoft YaHei"/>
              </a:rPr>
              <a:t>地址p2，</a:t>
            </a:r>
            <a:r>
              <a:rPr dirty="0" sz="2000">
                <a:latin typeface="Wingdings"/>
                <a:cs typeface="Wingdings"/>
              </a:rPr>
              <a:t></a:t>
            </a:r>
            <a:endParaRPr sz="2000">
              <a:latin typeface="Wingdings"/>
              <a:cs typeface="Wingding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820159" y="1842897"/>
            <a:ext cx="2153285" cy="9404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  <a:tabLst>
                <a:tab pos="1122045" algn="l"/>
                <a:tab pos="1236345" algn="l"/>
              </a:tabLst>
            </a:pPr>
            <a:r>
              <a:rPr dirty="0" sz="2000">
                <a:latin typeface="Microsoft YaHei"/>
                <a:cs typeface="Microsoft YaHei"/>
              </a:rPr>
              <a:t>p1&lt;</a:t>
            </a:r>
            <a:r>
              <a:rPr dirty="0" sz="2000" spc="-1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p2</a:t>
            </a:r>
            <a:r>
              <a:rPr dirty="0" sz="2000">
                <a:latin typeface="Microsoft YaHei"/>
                <a:cs typeface="Microsoft YaHei"/>
              </a:rPr>
              <a:t>	</a:t>
            </a:r>
            <a:r>
              <a:rPr dirty="0" sz="2000">
                <a:latin typeface="Microsoft YaHei"/>
                <a:cs typeface="Microsoft YaHei"/>
              </a:rPr>
              <a:t>值为真。  </a:t>
            </a:r>
            <a:r>
              <a:rPr dirty="0" sz="2000">
                <a:latin typeface="Microsoft YaHei"/>
                <a:cs typeface="Microsoft YaHei"/>
              </a:rPr>
              <a:t>p1==</a:t>
            </a:r>
            <a:r>
              <a:rPr dirty="0" sz="2000" spc="-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p2		值为真 p1</a:t>
            </a:r>
            <a:r>
              <a:rPr dirty="0" sz="2000" spc="-1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&gt;</a:t>
            </a:r>
            <a:r>
              <a:rPr dirty="0" sz="2000" spc="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p2	值为真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5494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指针的运算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16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329590" y="1170559"/>
            <a:ext cx="5776595" cy="161163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00" spc="-5" b="1">
                <a:latin typeface="Microsoft YaHei"/>
                <a:cs typeface="Microsoft YaHei"/>
              </a:rPr>
              <a:t>2)</a:t>
            </a:r>
            <a:r>
              <a:rPr dirty="0" sz="2200" spc="-30" b="1">
                <a:latin typeface="Microsoft YaHei"/>
                <a:cs typeface="Microsoft YaHei"/>
              </a:rPr>
              <a:t> </a:t>
            </a:r>
            <a:r>
              <a:rPr dirty="0" sz="2200" spc="-5" b="1">
                <a:latin typeface="Microsoft YaHei"/>
                <a:cs typeface="Microsoft YaHei"/>
              </a:rPr>
              <a:t>两个同类型的指针变量，可以相减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70"/>
              </a:spcBef>
            </a:pPr>
            <a:endParaRPr sz="14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两个T</a:t>
            </a:r>
            <a:r>
              <a:rPr dirty="0" sz="2000" spc="-3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*</a:t>
            </a:r>
            <a:r>
              <a:rPr dirty="0" sz="2000" spc="-2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类型的指针</a:t>
            </a:r>
            <a:r>
              <a:rPr dirty="0" sz="2000" spc="-4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p1和p2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</a:pPr>
            <a:endParaRPr sz="13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  <a:spcBef>
                <a:spcPts val="5"/>
              </a:spcBef>
            </a:pPr>
            <a:r>
              <a:rPr dirty="0" sz="2000">
                <a:latin typeface="Microsoft YaHei"/>
                <a:cs typeface="Microsoft YaHei"/>
              </a:rPr>
              <a:t>p1</a:t>
            </a:r>
            <a:r>
              <a:rPr dirty="0" sz="2000" spc="-2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–</a:t>
            </a:r>
            <a:r>
              <a:rPr dirty="0" sz="2000" spc="-1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p2</a:t>
            </a:r>
            <a:r>
              <a:rPr dirty="0" sz="2000" spc="-1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=</a:t>
            </a:r>
            <a:r>
              <a:rPr dirty="0" sz="2000" spc="-5"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6600FF"/>
                </a:solidFill>
                <a:latin typeface="Microsoft YaHei"/>
                <a:cs typeface="Microsoft YaHei"/>
              </a:rPr>
              <a:t>(</a:t>
            </a:r>
            <a:r>
              <a:rPr dirty="0" sz="2000" spc="-20">
                <a:solidFill>
                  <a:srgbClr val="6600FF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6600FF"/>
                </a:solidFill>
                <a:latin typeface="Microsoft YaHei"/>
                <a:cs typeface="Microsoft YaHei"/>
              </a:rPr>
              <a:t>地址p1</a:t>
            </a:r>
            <a:r>
              <a:rPr dirty="0" sz="2000" spc="-30">
                <a:solidFill>
                  <a:srgbClr val="6600FF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6600FF"/>
                </a:solidFill>
                <a:latin typeface="Microsoft YaHei"/>
                <a:cs typeface="Microsoft YaHei"/>
              </a:rPr>
              <a:t>–</a:t>
            </a:r>
            <a:r>
              <a:rPr dirty="0" sz="2000" spc="-15">
                <a:solidFill>
                  <a:srgbClr val="6600FF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6600FF"/>
                </a:solidFill>
                <a:latin typeface="Microsoft YaHei"/>
                <a:cs typeface="Microsoft YaHei"/>
              </a:rPr>
              <a:t>地址</a:t>
            </a:r>
            <a:r>
              <a:rPr dirty="0" sz="2000" spc="-20">
                <a:solidFill>
                  <a:srgbClr val="6600FF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6600FF"/>
                </a:solidFill>
                <a:latin typeface="Microsoft YaHei"/>
                <a:cs typeface="Microsoft YaHei"/>
              </a:rPr>
              <a:t>p2</a:t>
            </a:r>
            <a:r>
              <a:rPr dirty="0" sz="2000" spc="-15">
                <a:solidFill>
                  <a:srgbClr val="6600FF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6600FF"/>
                </a:solidFill>
                <a:latin typeface="Microsoft YaHei"/>
                <a:cs typeface="Microsoft YaHei"/>
              </a:rPr>
              <a:t>)</a:t>
            </a:r>
            <a:r>
              <a:rPr dirty="0" sz="2000" spc="-20">
                <a:solidFill>
                  <a:srgbClr val="6600FF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6600FF"/>
                </a:solidFill>
                <a:latin typeface="Microsoft YaHei"/>
                <a:cs typeface="Microsoft YaHei"/>
              </a:rPr>
              <a:t>/</a:t>
            </a:r>
            <a:r>
              <a:rPr dirty="0" sz="2000" spc="-15">
                <a:solidFill>
                  <a:srgbClr val="6600FF"/>
                </a:solidFill>
                <a:latin typeface="Microsoft YaHei"/>
                <a:cs typeface="Microsoft YaHei"/>
              </a:rPr>
              <a:t> </a:t>
            </a:r>
            <a:r>
              <a:rPr dirty="0" sz="2000" spc="-5">
                <a:solidFill>
                  <a:srgbClr val="6600FF"/>
                </a:solidFill>
                <a:latin typeface="Microsoft YaHei"/>
                <a:cs typeface="Microsoft YaHei"/>
              </a:rPr>
              <a:t>sizeof(T)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5494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指针的运算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16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329590" y="1170559"/>
            <a:ext cx="7331709" cy="3444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00" spc="-5" b="1">
                <a:latin typeface="Microsoft YaHei"/>
                <a:cs typeface="Microsoft YaHei"/>
              </a:rPr>
              <a:t>2)</a:t>
            </a:r>
            <a:r>
              <a:rPr dirty="0" sz="2200" spc="-30" b="1">
                <a:latin typeface="Microsoft YaHei"/>
                <a:cs typeface="Microsoft YaHei"/>
              </a:rPr>
              <a:t> </a:t>
            </a:r>
            <a:r>
              <a:rPr dirty="0" sz="2200" spc="-5" b="1">
                <a:latin typeface="Microsoft YaHei"/>
                <a:cs typeface="Microsoft YaHei"/>
              </a:rPr>
              <a:t>两个同类型的指针变量，可以相减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70"/>
              </a:spcBef>
            </a:pPr>
            <a:endParaRPr sz="14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两个T</a:t>
            </a:r>
            <a:r>
              <a:rPr dirty="0" sz="2000" spc="-3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*</a:t>
            </a:r>
            <a:r>
              <a:rPr dirty="0" sz="2000" spc="-2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类型的指针</a:t>
            </a:r>
            <a:r>
              <a:rPr dirty="0" sz="2000" spc="-4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p1和p2</a:t>
            </a:r>
            <a:endParaRPr sz="2000">
              <a:latin typeface="Microsoft YaHei"/>
              <a:cs typeface="Microsoft YaHei"/>
            </a:endParaRPr>
          </a:p>
          <a:p>
            <a:pPr marL="12700" marR="1559560" indent="914400">
              <a:lnSpc>
                <a:spcPts val="4800"/>
              </a:lnSpc>
              <a:spcBef>
                <a:spcPts val="560"/>
              </a:spcBef>
            </a:pPr>
            <a:r>
              <a:rPr dirty="0" sz="2000">
                <a:latin typeface="Microsoft YaHei"/>
                <a:cs typeface="Microsoft YaHei"/>
              </a:rPr>
              <a:t>p1</a:t>
            </a:r>
            <a:r>
              <a:rPr dirty="0" sz="2000" spc="-2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–</a:t>
            </a:r>
            <a:r>
              <a:rPr dirty="0" sz="2000" spc="-1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p2</a:t>
            </a:r>
            <a:r>
              <a:rPr dirty="0" sz="2000" spc="-1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=</a:t>
            </a:r>
            <a:r>
              <a:rPr dirty="0" sz="2000" spc="-10"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6600FF"/>
                </a:solidFill>
                <a:latin typeface="Microsoft YaHei"/>
                <a:cs typeface="Microsoft YaHei"/>
              </a:rPr>
              <a:t>(</a:t>
            </a:r>
            <a:r>
              <a:rPr dirty="0" sz="2000" spc="-15">
                <a:solidFill>
                  <a:srgbClr val="6600FF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6600FF"/>
                </a:solidFill>
                <a:latin typeface="Microsoft YaHei"/>
                <a:cs typeface="Microsoft YaHei"/>
              </a:rPr>
              <a:t>地址p1</a:t>
            </a:r>
            <a:r>
              <a:rPr dirty="0" sz="2000" spc="-30">
                <a:solidFill>
                  <a:srgbClr val="6600FF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6600FF"/>
                </a:solidFill>
                <a:latin typeface="Microsoft YaHei"/>
                <a:cs typeface="Microsoft YaHei"/>
              </a:rPr>
              <a:t>–</a:t>
            </a:r>
            <a:r>
              <a:rPr dirty="0" sz="2000" spc="-15">
                <a:solidFill>
                  <a:srgbClr val="6600FF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6600FF"/>
                </a:solidFill>
                <a:latin typeface="Microsoft YaHei"/>
                <a:cs typeface="Microsoft YaHei"/>
              </a:rPr>
              <a:t>地址</a:t>
            </a:r>
            <a:r>
              <a:rPr dirty="0" sz="2000" spc="-20">
                <a:solidFill>
                  <a:srgbClr val="6600FF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6600FF"/>
                </a:solidFill>
                <a:latin typeface="Microsoft YaHei"/>
                <a:cs typeface="Microsoft YaHei"/>
              </a:rPr>
              <a:t>p2</a:t>
            </a:r>
            <a:r>
              <a:rPr dirty="0" sz="2000" spc="-15">
                <a:solidFill>
                  <a:srgbClr val="6600FF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6600FF"/>
                </a:solidFill>
                <a:latin typeface="Microsoft YaHei"/>
                <a:cs typeface="Microsoft YaHei"/>
              </a:rPr>
              <a:t>)</a:t>
            </a:r>
            <a:r>
              <a:rPr dirty="0" sz="2000" spc="-20">
                <a:solidFill>
                  <a:srgbClr val="6600FF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6600FF"/>
                </a:solidFill>
                <a:latin typeface="Microsoft YaHei"/>
                <a:cs typeface="Microsoft YaHei"/>
              </a:rPr>
              <a:t>/</a:t>
            </a:r>
            <a:r>
              <a:rPr dirty="0" sz="2000" spc="-15">
                <a:solidFill>
                  <a:srgbClr val="6600FF"/>
                </a:solidFill>
                <a:latin typeface="Microsoft YaHei"/>
                <a:cs typeface="Microsoft YaHei"/>
              </a:rPr>
              <a:t> </a:t>
            </a:r>
            <a:r>
              <a:rPr dirty="0" sz="2000" spc="-5">
                <a:solidFill>
                  <a:srgbClr val="6600FF"/>
                </a:solidFill>
                <a:latin typeface="Microsoft YaHei"/>
                <a:cs typeface="Microsoft YaHei"/>
              </a:rPr>
              <a:t>sizeof(T) </a:t>
            </a:r>
            <a:r>
              <a:rPr dirty="0" sz="2000" spc="-575">
                <a:solidFill>
                  <a:srgbClr val="6600FF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例</a:t>
            </a:r>
            <a:r>
              <a:rPr dirty="0" sz="2000" spc="-5">
                <a:latin typeface="Microsoft YaHei"/>
                <a:cs typeface="Microsoft YaHei"/>
              </a:rPr>
              <a:t>：int</a:t>
            </a:r>
            <a:r>
              <a:rPr dirty="0" sz="2000" spc="-1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* p1,</a:t>
            </a:r>
            <a:r>
              <a:rPr dirty="0" sz="2000" spc="-2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* p2;</a:t>
            </a:r>
            <a:endParaRPr sz="2000">
              <a:latin typeface="Microsoft YaHei"/>
              <a:cs typeface="Microsoft YaHei"/>
            </a:endParaRPr>
          </a:p>
          <a:p>
            <a:pPr marL="82550">
              <a:lnSpc>
                <a:spcPct val="100000"/>
              </a:lnSpc>
              <a:spcBef>
                <a:spcPts val="1855"/>
              </a:spcBef>
              <a:tabLst>
                <a:tab pos="1914525" algn="l"/>
              </a:tabLst>
            </a:pPr>
            <a:r>
              <a:rPr dirty="0" sz="2000" spc="5">
                <a:latin typeface="Microsoft YaHei"/>
                <a:cs typeface="Microsoft YaHei"/>
              </a:rPr>
              <a:t>若</a:t>
            </a:r>
            <a:r>
              <a:rPr dirty="0" sz="2000" spc="-55">
                <a:latin typeface="Microsoft YaHei"/>
                <a:cs typeface="Microsoft YaHei"/>
              </a:rPr>
              <a:t> </a:t>
            </a:r>
            <a:r>
              <a:rPr dirty="0" sz="2000">
                <a:latin typeface="Arial MT"/>
                <a:cs typeface="Arial MT"/>
              </a:rPr>
              <a:t>p1 </a:t>
            </a:r>
            <a:r>
              <a:rPr dirty="0" sz="2000">
                <a:latin typeface="Microsoft YaHei"/>
                <a:cs typeface="Microsoft YaHei"/>
              </a:rPr>
              <a:t>指向地</a:t>
            </a:r>
            <a:r>
              <a:rPr dirty="0" sz="2000" spc="5">
                <a:latin typeface="Microsoft YaHei"/>
                <a:cs typeface="Microsoft YaHei"/>
              </a:rPr>
              <a:t>址	</a:t>
            </a:r>
            <a:r>
              <a:rPr dirty="0" sz="2000">
                <a:latin typeface="Arial MT"/>
                <a:cs typeface="Arial MT"/>
              </a:rPr>
              <a:t>1000,p2</a:t>
            </a:r>
            <a:r>
              <a:rPr dirty="0" sz="2000" spc="-45">
                <a:latin typeface="Arial MT"/>
                <a:cs typeface="Arial MT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指向地</a:t>
            </a:r>
            <a:r>
              <a:rPr dirty="0" sz="2000" spc="5">
                <a:latin typeface="Microsoft YaHei"/>
                <a:cs typeface="Microsoft YaHei"/>
              </a:rPr>
              <a:t>址</a:t>
            </a:r>
            <a:r>
              <a:rPr dirty="0" sz="2000" spc="-85">
                <a:latin typeface="Microsoft YaHei"/>
                <a:cs typeface="Microsoft YaHei"/>
              </a:rPr>
              <a:t> </a:t>
            </a:r>
            <a:r>
              <a:rPr dirty="0" sz="2000">
                <a:latin typeface="Arial MT"/>
                <a:cs typeface="Arial MT"/>
              </a:rPr>
              <a:t>600,</a:t>
            </a:r>
            <a:r>
              <a:rPr dirty="0" sz="2000" spc="-35">
                <a:latin typeface="Arial MT"/>
                <a:cs typeface="Arial MT"/>
              </a:rPr>
              <a:t> </a:t>
            </a:r>
            <a:r>
              <a:rPr dirty="0" sz="2000" spc="5">
                <a:latin typeface="Microsoft YaHei"/>
                <a:cs typeface="Microsoft YaHei"/>
              </a:rPr>
              <a:t>则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3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</a:pPr>
            <a:r>
              <a:rPr dirty="0" sz="2000">
                <a:latin typeface="Arial MT"/>
                <a:cs typeface="Arial MT"/>
              </a:rPr>
              <a:t>p1</a:t>
            </a:r>
            <a:r>
              <a:rPr dirty="0" sz="2000" spc="-2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–</a:t>
            </a:r>
            <a:r>
              <a:rPr dirty="0" sz="2000" spc="-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p2</a:t>
            </a:r>
            <a:r>
              <a:rPr dirty="0" sz="2000" spc="-1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=</a:t>
            </a:r>
            <a:r>
              <a:rPr dirty="0" sz="2000" spc="-1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(1000</a:t>
            </a:r>
            <a:r>
              <a:rPr dirty="0" sz="2000" spc="-2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–</a:t>
            </a:r>
            <a:r>
              <a:rPr dirty="0" sz="2000" spc="-1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600)/sizeof(int)</a:t>
            </a:r>
            <a:r>
              <a:rPr dirty="0" sz="2000" spc="-5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=</a:t>
            </a:r>
            <a:r>
              <a:rPr dirty="0" sz="2000" spc="-1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(1000</a:t>
            </a:r>
            <a:r>
              <a:rPr dirty="0" sz="2000" spc="-2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–</a:t>
            </a:r>
            <a:r>
              <a:rPr dirty="0" sz="2000" spc="-1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600)/4</a:t>
            </a:r>
            <a:r>
              <a:rPr dirty="0" sz="2000" spc="-3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=</a:t>
            </a:r>
            <a:r>
              <a:rPr dirty="0" sz="2000" spc="-1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100</a:t>
            </a:r>
            <a:endParaRPr sz="20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5494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指针的运算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16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955624"/>
            <a:ext cx="5159375" cy="339407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00" spc="-5" b="1">
                <a:latin typeface="Microsoft YaHei"/>
                <a:cs typeface="Microsoft YaHei"/>
              </a:rPr>
              <a:t>3)</a:t>
            </a:r>
            <a:r>
              <a:rPr dirty="0" sz="2200" spc="-10" b="1">
                <a:latin typeface="Microsoft YaHei"/>
                <a:cs typeface="Microsoft YaHei"/>
              </a:rPr>
              <a:t>指针变量加减一个整</a:t>
            </a:r>
            <a:r>
              <a:rPr dirty="0" sz="2200" spc="-5" b="1">
                <a:latin typeface="Microsoft YaHei"/>
                <a:cs typeface="Microsoft YaHei"/>
              </a:rPr>
              <a:t>数的结果是指针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2280"/>
              </a:spcBef>
              <a:tabLst>
                <a:tab pos="677545" algn="l"/>
              </a:tabLst>
            </a:pPr>
            <a:r>
              <a:rPr dirty="0" sz="2000" b="1">
                <a:solidFill>
                  <a:srgbClr val="FF0000"/>
                </a:solidFill>
                <a:latin typeface="Courier New"/>
                <a:cs typeface="Courier New"/>
              </a:rPr>
              <a:t>p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:	T</a:t>
            </a:r>
            <a:r>
              <a:rPr dirty="0" sz="2000" spc="-3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*</a:t>
            </a:r>
            <a:r>
              <a:rPr dirty="0" sz="2000" spc="-3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类型的指针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tabLst>
                <a:tab pos="676910" algn="l"/>
              </a:tabLst>
            </a:pPr>
            <a:r>
              <a:rPr dirty="0" sz="2000" b="1">
                <a:solidFill>
                  <a:srgbClr val="FF0000"/>
                </a:solidFill>
                <a:latin typeface="Courier New"/>
                <a:cs typeface="Courier New"/>
              </a:rPr>
              <a:t>n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:	整数类型的变量或常量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350">
              <a:latin typeface="Microsoft YaHei"/>
              <a:cs typeface="Microsoft YaHei"/>
            </a:endParaRPr>
          </a:p>
          <a:p>
            <a:pPr marL="1280160">
              <a:lnSpc>
                <a:spcPct val="100000"/>
              </a:lnSpc>
            </a:pPr>
            <a:r>
              <a:rPr dirty="0" sz="2000">
                <a:latin typeface="Wingdings"/>
                <a:cs typeface="Wingdings"/>
              </a:rPr>
              <a:t></a:t>
            </a:r>
            <a:endParaRPr sz="2000">
              <a:latin typeface="Wingdings"/>
              <a:cs typeface="Wingdings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000">
              <a:latin typeface="Wingdings"/>
              <a:cs typeface="Wingdings"/>
            </a:endParaRPr>
          </a:p>
          <a:p>
            <a:pPr marL="12700">
              <a:lnSpc>
                <a:spcPct val="100000"/>
              </a:lnSpc>
              <a:tabLst>
                <a:tab pos="834390" algn="l"/>
              </a:tabLst>
            </a:pPr>
            <a:r>
              <a:rPr dirty="0" sz="2000" b="1">
                <a:solidFill>
                  <a:srgbClr val="FF0000"/>
                </a:solidFill>
                <a:latin typeface="Courier New"/>
                <a:cs typeface="Courier New"/>
              </a:rPr>
              <a:t>p+n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:	T</a:t>
            </a:r>
            <a:r>
              <a:rPr dirty="0" sz="2000" spc="-4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*</a:t>
            </a:r>
            <a:r>
              <a:rPr dirty="0" sz="2000" spc="-3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类型的指针，指向地址：</a:t>
            </a:r>
            <a:endParaRPr sz="20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  <a:spcBef>
                <a:spcPts val="120"/>
              </a:spcBef>
            </a:pP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地址p</a:t>
            </a:r>
            <a:r>
              <a:rPr dirty="0" sz="2000" spc="-30">
                <a:solidFill>
                  <a:srgbClr val="070CEB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+</a:t>
            </a:r>
            <a:r>
              <a:rPr dirty="0" sz="2000" spc="-25">
                <a:solidFill>
                  <a:srgbClr val="070CEB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n</a:t>
            </a:r>
            <a:r>
              <a:rPr dirty="0" sz="2000" spc="-20">
                <a:solidFill>
                  <a:srgbClr val="070CEB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×</a:t>
            </a:r>
            <a:r>
              <a:rPr dirty="0" sz="2000" spc="-30">
                <a:solidFill>
                  <a:srgbClr val="070CEB"/>
                </a:solidFill>
                <a:latin typeface="Microsoft YaHei"/>
                <a:cs typeface="Microsoft YaHei"/>
              </a:rPr>
              <a:t> </a:t>
            </a:r>
            <a:r>
              <a:rPr dirty="0" sz="2000" spc="-5">
                <a:solidFill>
                  <a:srgbClr val="070CEB"/>
                </a:solidFill>
                <a:latin typeface="Microsoft YaHei"/>
                <a:cs typeface="Microsoft YaHei"/>
              </a:rPr>
              <a:t>sizeof(T)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2280"/>
              </a:spcBef>
              <a:tabLst>
                <a:tab pos="926465" algn="l"/>
              </a:tabLst>
            </a:pPr>
            <a:r>
              <a:rPr dirty="0" sz="2000" spc="-5" b="1">
                <a:latin typeface="Courier New"/>
                <a:cs typeface="Courier New"/>
              </a:rPr>
              <a:t>n+p,	p-n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,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*(p+n),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*(p-n)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含义自明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5905" cy="786765"/>
            <a:chOff x="0" y="0"/>
            <a:chExt cx="9145905" cy="7867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78638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6511" y="0"/>
              <a:ext cx="2351532" cy="6858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6214871" y="0"/>
                  </a:moveTo>
                  <a:lnTo>
                    <a:pt x="0" y="0"/>
                  </a:lnTo>
                  <a:lnTo>
                    <a:pt x="0" y="33527"/>
                  </a:lnTo>
                  <a:lnTo>
                    <a:pt x="6214871" y="33527"/>
                  </a:lnTo>
                  <a:lnTo>
                    <a:pt x="6214871" y="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0" y="33527"/>
                  </a:moveTo>
                  <a:lnTo>
                    <a:pt x="6214871" y="33527"/>
                  </a:lnTo>
                  <a:lnTo>
                    <a:pt x="6214871" y="0"/>
                  </a:lnTo>
                  <a:lnTo>
                    <a:pt x="0" y="0"/>
                  </a:lnTo>
                  <a:lnTo>
                    <a:pt x="0" y="33527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/>
          <p:cNvGrpSpPr/>
          <p:nvPr/>
        </p:nvGrpSpPr>
        <p:grpSpPr>
          <a:xfrm>
            <a:off x="-126" y="5036692"/>
            <a:ext cx="9145905" cy="108585"/>
            <a:chOff x="-126" y="5036692"/>
            <a:chExt cx="9145905" cy="108585"/>
          </a:xfrm>
        </p:grpSpPr>
        <p:sp>
          <p:nvSpPr>
            <p:cNvPr id="8" name="object 8"/>
            <p:cNvSpPr/>
            <p:nvPr/>
          </p:nvSpPr>
          <p:spPr>
            <a:xfrm>
              <a:off x="762" y="5037581"/>
              <a:ext cx="7429500" cy="106680"/>
            </a:xfrm>
            <a:custGeom>
              <a:avLst/>
              <a:gdLst/>
              <a:ahLst/>
              <a:cxnLst/>
              <a:rect l="l" t="t" r="r" b="b"/>
              <a:pathLst>
                <a:path w="7429500" h="106679">
                  <a:moveTo>
                    <a:pt x="0" y="106680"/>
                  </a:moveTo>
                  <a:lnTo>
                    <a:pt x="7429500" y="106680"/>
                  </a:lnTo>
                  <a:lnTo>
                    <a:pt x="7429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17145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1714500" y="106680"/>
                  </a:lnTo>
                  <a:lnTo>
                    <a:pt x="1714500" y="0"/>
                  </a:lnTo>
                  <a:close/>
                </a:path>
              </a:pathLst>
            </a:custGeom>
            <a:solidFill>
              <a:srgbClr val="920A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0" y="106680"/>
                  </a:moveTo>
                  <a:lnTo>
                    <a:pt x="1714500" y="106680"/>
                  </a:lnTo>
                  <a:lnTo>
                    <a:pt x="1714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2995422" y="74802"/>
            <a:ext cx="2061845" cy="33083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solidFill>
                  <a:srgbClr val="000000"/>
                </a:solidFill>
              </a:rPr>
              <a:t>信息科学技术学院</a:t>
            </a:r>
            <a:endParaRPr sz="2000"/>
          </a:p>
        </p:txBody>
      </p:sp>
      <p:pic>
        <p:nvPicPr>
          <p:cNvPr id="13" name="object 1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650991" y="556259"/>
            <a:ext cx="3241548" cy="4320540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710590" y="1516202"/>
            <a:ext cx="4048125" cy="20383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dirty="0" sz="1800" spc="-5">
                <a:latin typeface="Microsoft YaHei"/>
                <a:cs typeface="Microsoft YaHei"/>
              </a:rPr>
              <a:t>指定教材：</a:t>
            </a:r>
            <a:endParaRPr sz="1800">
              <a:latin typeface="Microsoft YaHei"/>
              <a:cs typeface="Microsoft YaHei"/>
            </a:endParaRPr>
          </a:p>
          <a:p>
            <a:pPr algn="ctr">
              <a:lnSpc>
                <a:spcPct val="100000"/>
              </a:lnSpc>
              <a:spcBef>
                <a:spcPts val="2140"/>
              </a:spcBef>
            </a:pPr>
            <a:r>
              <a:rPr dirty="0" sz="2400" b="1">
                <a:latin typeface="Microsoft YaHei"/>
                <a:cs typeface="Microsoft YaHei"/>
              </a:rPr>
              <a:t>《新标</a:t>
            </a:r>
            <a:r>
              <a:rPr dirty="0" sz="2400" spc="-5" b="1">
                <a:latin typeface="Microsoft YaHei"/>
                <a:cs typeface="Microsoft YaHei"/>
              </a:rPr>
              <a:t>准C+</a:t>
            </a:r>
            <a:r>
              <a:rPr dirty="0" sz="2400" b="1">
                <a:latin typeface="Microsoft YaHei"/>
                <a:cs typeface="Microsoft YaHei"/>
              </a:rPr>
              <a:t>+程序设计教程》</a:t>
            </a:r>
            <a:endParaRPr sz="2400">
              <a:latin typeface="Microsoft YaHei"/>
              <a:cs typeface="Microsoft YaHei"/>
            </a:endParaRPr>
          </a:p>
          <a:p>
            <a:pPr algn="ctr">
              <a:lnSpc>
                <a:spcPct val="100000"/>
              </a:lnSpc>
              <a:spcBef>
                <a:spcPts val="2185"/>
              </a:spcBef>
            </a:pPr>
            <a:r>
              <a:rPr dirty="0" sz="1800">
                <a:latin typeface="Microsoft YaHei"/>
                <a:cs typeface="Microsoft YaHei"/>
              </a:rPr>
              <a:t>郭炜</a:t>
            </a:r>
            <a:r>
              <a:rPr dirty="0" sz="1800" spc="-105">
                <a:latin typeface="Microsoft YaHei"/>
                <a:cs typeface="Microsoft YaHei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编著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algn="ctr">
              <a:lnSpc>
                <a:spcPct val="100000"/>
              </a:lnSpc>
            </a:pPr>
            <a:r>
              <a:rPr dirty="0" sz="1800">
                <a:latin typeface="Microsoft YaHei"/>
                <a:cs typeface="Microsoft YaHei"/>
              </a:rPr>
              <a:t>清华大学出版社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14300">
              <a:lnSpc>
                <a:spcPts val="1410"/>
              </a:lnSpc>
            </a:pPr>
            <a:fld id="{81D60167-4931-47E6-BA6A-407CBD079E47}" type="slidenum">
              <a:rPr dirty="0"/>
              <a:t>2</a:t>
            </a:fld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5494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指针的运算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16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329590" y="865759"/>
            <a:ext cx="4307205" cy="278701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469265" algn="l"/>
              </a:tabLst>
            </a:pPr>
            <a:r>
              <a:rPr dirty="0" sz="2200" spc="-5" b="1">
                <a:latin typeface="Microsoft YaHei"/>
                <a:cs typeface="Microsoft YaHei"/>
              </a:rPr>
              <a:t>4)	指针变量可以自增、自减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6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 spc="-5">
                <a:latin typeface="Arial MT"/>
                <a:cs typeface="Arial MT"/>
              </a:rPr>
              <a:t>T*</a:t>
            </a:r>
            <a:r>
              <a:rPr dirty="0" sz="2000" spc="-45">
                <a:latin typeface="Arial MT"/>
                <a:cs typeface="Arial MT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类型的指针</a:t>
            </a:r>
            <a:r>
              <a:rPr dirty="0" sz="2000">
                <a:latin typeface="Arial MT"/>
                <a:cs typeface="Arial MT"/>
              </a:rPr>
              <a:t>p</a:t>
            </a:r>
            <a:r>
              <a:rPr dirty="0" sz="2000">
                <a:latin typeface="Microsoft YaHei"/>
                <a:cs typeface="Microsoft YaHei"/>
              </a:rPr>
              <a:t>指向地址</a:t>
            </a:r>
            <a:r>
              <a:rPr dirty="0" sz="2000">
                <a:latin typeface="Arial MT"/>
                <a:cs typeface="Arial MT"/>
              </a:rPr>
              <a:t>n</a:t>
            </a:r>
            <a:endParaRPr sz="20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20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Wingdings"/>
                <a:cs typeface="Wingdings"/>
              </a:rPr>
              <a:t></a:t>
            </a:r>
            <a:endParaRPr sz="2000">
              <a:latin typeface="Wingdings"/>
              <a:cs typeface="Wingdings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000">
              <a:latin typeface="Wingdings"/>
              <a:cs typeface="Wingdings"/>
            </a:endParaRPr>
          </a:p>
          <a:p>
            <a:pPr marL="12700" marR="5080">
              <a:lnSpc>
                <a:spcPct val="100000"/>
              </a:lnSpc>
              <a:tabLst>
                <a:tab pos="1594485" algn="l"/>
              </a:tabLst>
            </a:pP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p++,</a:t>
            </a:r>
            <a:r>
              <a:rPr dirty="0" sz="200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++p</a:t>
            </a:r>
            <a:r>
              <a:rPr dirty="0" sz="2000" spc="1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2000">
                <a:latin typeface="Arial MT"/>
                <a:cs typeface="Arial MT"/>
              </a:rPr>
              <a:t>:	p</a:t>
            </a:r>
            <a:r>
              <a:rPr dirty="0" sz="2000">
                <a:latin typeface="Microsoft YaHei"/>
                <a:cs typeface="Microsoft YaHei"/>
              </a:rPr>
              <a:t>指向</a:t>
            </a:r>
            <a:r>
              <a:rPr dirty="0" sz="2000" spc="-75">
                <a:latin typeface="Microsoft YaHei"/>
                <a:cs typeface="Microsoft YaHei"/>
              </a:rPr>
              <a:t> </a:t>
            </a:r>
            <a:r>
              <a:rPr dirty="0" sz="2000" b="1">
                <a:solidFill>
                  <a:srgbClr val="070CEB"/>
                </a:solidFill>
                <a:latin typeface="Courier New"/>
                <a:cs typeface="Courier New"/>
              </a:rPr>
              <a:t>n</a:t>
            </a:r>
            <a:r>
              <a:rPr dirty="0" sz="2000" spc="-3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2000" b="1">
                <a:solidFill>
                  <a:srgbClr val="070CEB"/>
                </a:solidFill>
                <a:latin typeface="Courier New"/>
                <a:cs typeface="Courier New"/>
              </a:rPr>
              <a:t>+</a:t>
            </a:r>
            <a:r>
              <a:rPr dirty="0" sz="2000" spc="-3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2000" spc="-5" b="1">
                <a:solidFill>
                  <a:srgbClr val="070CEB"/>
                </a:solidFill>
                <a:latin typeface="Courier New"/>
                <a:cs typeface="Courier New"/>
              </a:rPr>
              <a:t>sizeof(T) </a:t>
            </a:r>
            <a:r>
              <a:rPr dirty="0" sz="2000" spc="-1185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p--,</a:t>
            </a:r>
            <a:r>
              <a:rPr dirty="0" sz="200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--p</a:t>
            </a:r>
            <a:r>
              <a:rPr dirty="0" sz="2000" spc="5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2000">
                <a:latin typeface="Arial MT"/>
                <a:cs typeface="Arial MT"/>
              </a:rPr>
              <a:t>:	p</a:t>
            </a:r>
            <a:r>
              <a:rPr dirty="0" sz="2000">
                <a:latin typeface="Microsoft YaHei"/>
                <a:cs typeface="Microsoft YaHei"/>
              </a:rPr>
              <a:t>指向</a:t>
            </a:r>
            <a:r>
              <a:rPr dirty="0" sz="2000" spc="-75">
                <a:latin typeface="Microsoft YaHei"/>
                <a:cs typeface="Microsoft YaHei"/>
              </a:rPr>
              <a:t> </a:t>
            </a:r>
            <a:r>
              <a:rPr dirty="0" sz="2000" b="1">
                <a:solidFill>
                  <a:srgbClr val="070CEB"/>
                </a:solidFill>
                <a:latin typeface="Courier New"/>
                <a:cs typeface="Courier New"/>
              </a:rPr>
              <a:t>n</a:t>
            </a:r>
            <a:r>
              <a:rPr dirty="0" sz="2000" spc="-3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2000" b="1">
                <a:solidFill>
                  <a:srgbClr val="070CEB"/>
                </a:solidFill>
                <a:latin typeface="Courier New"/>
                <a:cs typeface="Courier New"/>
              </a:rPr>
              <a:t>-</a:t>
            </a:r>
            <a:r>
              <a:rPr dirty="0" sz="2000" spc="-3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2000" spc="-5" b="1">
                <a:solidFill>
                  <a:srgbClr val="070CEB"/>
                </a:solidFill>
                <a:latin typeface="Courier New"/>
                <a:cs typeface="Courier New"/>
              </a:rPr>
              <a:t>sizeof(T)</a:t>
            </a:r>
            <a:endParaRPr sz="20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5494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指针的运算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16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329590" y="865759"/>
            <a:ext cx="4784090" cy="278701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00" spc="-5" b="1">
                <a:latin typeface="Microsoft YaHei"/>
                <a:cs typeface="Microsoft YaHei"/>
              </a:rPr>
              <a:t>5）</a:t>
            </a:r>
            <a:r>
              <a:rPr dirty="0" sz="2000" b="1">
                <a:latin typeface="Microsoft YaHei"/>
                <a:cs typeface="Microsoft YaHei"/>
              </a:rPr>
              <a:t>指针可以用下标运算符“</a:t>
            </a:r>
            <a:r>
              <a:rPr dirty="0" sz="2000" b="1">
                <a:latin typeface="Arial"/>
                <a:cs typeface="Arial"/>
              </a:rPr>
              <a:t>[</a:t>
            </a:r>
            <a:r>
              <a:rPr dirty="0" sz="2000" spc="-80" b="1">
                <a:latin typeface="Arial"/>
                <a:cs typeface="Arial"/>
              </a:rPr>
              <a:t> </a:t>
            </a:r>
            <a:r>
              <a:rPr dirty="0" sz="2000" spc="5" b="1">
                <a:latin typeface="Arial"/>
                <a:cs typeface="Arial"/>
              </a:rPr>
              <a:t>]</a:t>
            </a:r>
            <a:r>
              <a:rPr dirty="0" sz="2000" spc="5" b="1">
                <a:latin typeface="Microsoft YaHei"/>
                <a:cs typeface="Microsoft YaHei"/>
              </a:rPr>
              <a:t>”</a:t>
            </a:r>
            <a:r>
              <a:rPr dirty="0" sz="2000" b="1">
                <a:latin typeface="Microsoft YaHei"/>
                <a:cs typeface="Microsoft YaHei"/>
              </a:rPr>
              <a:t>进行运算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6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Arial MT"/>
                <a:cs typeface="Arial MT"/>
              </a:rPr>
              <a:t>p</a:t>
            </a:r>
            <a:r>
              <a:rPr dirty="0" sz="2000" spc="-20">
                <a:latin typeface="Arial MT"/>
                <a:cs typeface="Arial MT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是一</a:t>
            </a:r>
            <a:r>
              <a:rPr dirty="0" sz="2000" spc="490">
                <a:latin typeface="Microsoft YaHei"/>
                <a:cs typeface="Microsoft YaHei"/>
              </a:rPr>
              <a:t>个</a:t>
            </a:r>
            <a:r>
              <a:rPr dirty="0" sz="2000">
                <a:latin typeface="Arial MT"/>
                <a:cs typeface="Arial MT"/>
              </a:rPr>
              <a:t>T</a:t>
            </a:r>
            <a:r>
              <a:rPr dirty="0" sz="2000" spc="-5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*</a:t>
            </a:r>
            <a:r>
              <a:rPr dirty="0" sz="2000" spc="-25">
                <a:latin typeface="Arial MT"/>
                <a:cs typeface="Arial MT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类型的指针，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Arial MT"/>
                <a:cs typeface="Arial MT"/>
              </a:rPr>
              <a:t>n</a:t>
            </a:r>
            <a:r>
              <a:rPr dirty="0" sz="2000" spc="-30">
                <a:latin typeface="Arial MT"/>
                <a:cs typeface="Arial MT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是整数类型的变量或</a:t>
            </a:r>
            <a:r>
              <a:rPr dirty="0" sz="2000" spc="-15">
                <a:latin typeface="Microsoft YaHei"/>
                <a:cs typeface="Microsoft YaHei"/>
              </a:rPr>
              <a:t>常</a:t>
            </a:r>
            <a:r>
              <a:rPr dirty="0" sz="2000">
                <a:latin typeface="Microsoft YaHei"/>
                <a:cs typeface="Microsoft YaHei"/>
              </a:rPr>
              <a:t>量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3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 spc="5">
                <a:latin typeface="Wingdings"/>
                <a:cs typeface="Wingdings"/>
              </a:rPr>
              <a:t></a:t>
            </a:r>
            <a:endParaRPr sz="2000">
              <a:latin typeface="Wingdings"/>
              <a:cs typeface="Wingdings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000">
              <a:latin typeface="Wingdings"/>
              <a:cs typeface="Wingdings"/>
            </a:endParaRPr>
          </a:p>
          <a:p>
            <a:pPr marL="12700">
              <a:lnSpc>
                <a:spcPct val="100000"/>
              </a:lnSpc>
              <a:tabLst>
                <a:tab pos="1746885" algn="l"/>
              </a:tabLst>
            </a:pP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p[n]</a:t>
            </a:r>
            <a:r>
              <a:rPr dirty="0" sz="2000" spc="565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等价于	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*(p+n)</a:t>
            </a:r>
            <a:endParaRPr sz="20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6830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通过指针实现自由内存访问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16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1081531"/>
            <a:ext cx="6599555" cy="23558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00" spc="-5" b="1">
                <a:solidFill>
                  <a:srgbClr val="6F2F9F"/>
                </a:solidFill>
                <a:latin typeface="Microsoft YaHei"/>
                <a:cs typeface="Microsoft YaHei"/>
              </a:rPr>
              <a:t>如何访问int型变量</a:t>
            </a:r>
            <a:r>
              <a:rPr dirty="0" sz="2200" spc="-20" b="1">
                <a:solidFill>
                  <a:srgbClr val="6F2F9F"/>
                </a:solidFill>
                <a:latin typeface="Microsoft YaHei"/>
                <a:cs typeface="Microsoft YaHei"/>
              </a:rPr>
              <a:t> </a:t>
            </a:r>
            <a:r>
              <a:rPr dirty="0" sz="2200" spc="-5" b="1">
                <a:solidFill>
                  <a:srgbClr val="6F2F9F"/>
                </a:solidFill>
                <a:latin typeface="Microsoft YaHei"/>
                <a:cs typeface="Microsoft YaHei"/>
              </a:rPr>
              <a:t>a</a:t>
            </a:r>
            <a:r>
              <a:rPr dirty="0" sz="2200" spc="-25" b="1">
                <a:solidFill>
                  <a:srgbClr val="6F2F9F"/>
                </a:solidFill>
                <a:latin typeface="Microsoft YaHei"/>
                <a:cs typeface="Microsoft YaHei"/>
              </a:rPr>
              <a:t> </a:t>
            </a:r>
            <a:r>
              <a:rPr dirty="0" sz="2200" spc="-5" b="1">
                <a:solidFill>
                  <a:srgbClr val="6F2F9F"/>
                </a:solidFill>
                <a:latin typeface="Microsoft YaHei"/>
                <a:cs typeface="Microsoft YaHei"/>
              </a:rPr>
              <a:t>前面的那一个字节?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2475"/>
              </a:spcBef>
            </a:pPr>
            <a:r>
              <a:rPr dirty="0" sz="2200" spc="-10" b="1">
                <a:latin typeface="Courier New"/>
                <a:cs typeface="Courier New"/>
              </a:rPr>
              <a:t>int</a:t>
            </a:r>
            <a:r>
              <a:rPr dirty="0" sz="2200" spc="-45" b="1">
                <a:latin typeface="Courier New"/>
                <a:cs typeface="Courier New"/>
              </a:rPr>
              <a:t> </a:t>
            </a:r>
            <a:r>
              <a:rPr dirty="0" sz="2200" spc="-10" b="1">
                <a:latin typeface="Courier New"/>
                <a:cs typeface="Courier New"/>
              </a:rPr>
              <a:t>a;</a:t>
            </a:r>
            <a:endParaRPr sz="2200">
              <a:latin typeface="Courier New"/>
              <a:cs typeface="Courier New"/>
            </a:endParaRPr>
          </a:p>
          <a:p>
            <a:pPr marL="12700">
              <a:lnSpc>
                <a:spcPts val="2620"/>
              </a:lnSpc>
              <a:spcBef>
                <a:spcPts val="35"/>
              </a:spcBef>
              <a:tabLst>
                <a:tab pos="4388485" algn="l"/>
              </a:tabLst>
            </a:pPr>
            <a:r>
              <a:rPr dirty="0" sz="2200" spc="-5" b="1">
                <a:latin typeface="Courier New"/>
                <a:cs typeface="Courier New"/>
              </a:rPr>
              <a:t>char</a:t>
            </a:r>
            <a:r>
              <a:rPr dirty="0" sz="2200" spc="25" b="1">
                <a:latin typeface="Courier New"/>
                <a:cs typeface="Courier New"/>
              </a:rPr>
              <a:t> </a:t>
            </a:r>
            <a:r>
              <a:rPr dirty="0" sz="2200" spc="-5" b="1">
                <a:latin typeface="Courier New"/>
                <a:cs typeface="Courier New"/>
              </a:rPr>
              <a:t>*</a:t>
            </a:r>
            <a:r>
              <a:rPr dirty="0" sz="2200" spc="15" b="1">
                <a:latin typeface="Courier New"/>
                <a:cs typeface="Courier New"/>
              </a:rPr>
              <a:t> </a:t>
            </a:r>
            <a:r>
              <a:rPr dirty="0" sz="2200" spc="-5" b="1">
                <a:latin typeface="Courier New"/>
                <a:cs typeface="Courier New"/>
              </a:rPr>
              <a:t>p</a:t>
            </a:r>
            <a:r>
              <a:rPr dirty="0" sz="2200" spc="15" b="1">
                <a:latin typeface="Courier New"/>
                <a:cs typeface="Courier New"/>
              </a:rPr>
              <a:t> </a:t>
            </a:r>
            <a:r>
              <a:rPr dirty="0" sz="2200" spc="-5" b="1">
                <a:latin typeface="Courier New"/>
                <a:cs typeface="Courier New"/>
              </a:rPr>
              <a:t>=</a:t>
            </a:r>
            <a:r>
              <a:rPr dirty="0" sz="2200" spc="15" b="1">
                <a:latin typeface="Courier New"/>
                <a:cs typeface="Courier New"/>
              </a:rPr>
              <a:t> </a:t>
            </a:r>
            <a:r>
              <a:rPr dirty="0" sz="2200" spc="-10" b="1">
                <a:latin typeface="Courier New"/>
                <a:cs typeface="Courier New"/>
              </a:rPr>
              <a:t>(char</a:t>
            </a:r>
            <a:r>
              <a:rPr dirty="0" sz="2200" spc="30" b="1">
                <a:latin typeface="Courier New"/>
                <a:cs typeface="Courier New"/>
              </a:rPr>
              <a:t> </a:t>
            </a:r>
            <a:r>
              <a:rPr dirty="0" sz="2200" spc="-5" b="1">
                <a:latin typeface="Courier New"/>
                <a:cs typeface="Courier New"/>
              </a:rPr>
              <a:t>*</a:t>
            </a:r>
            <a:r>
              <a:rPr dirty="0" sz="2200" spc="15" b="1">
                <a:latin typeface="Courier New"/>
                <a:cs typeface="Courier New"/>
              </a:rPr>
              <a:t> </a:t>
            </a:r>
            <a:r>
              <a:rPr dirty="0" sz="2200" spc="-5" b="1">
                <a:latin typeface="Courier New"/>
                <a:cs typeface="Courier New"/>
              </a:rPr>
              <a:t>)</a:t>
            </a:r>
            <a:r>
              <a:rPr dirty="0" sz="2200" spc="20" b="1">
                <a:latin typeface="Courier New"/>
                <a:cs typeface="Courier New"/>
              </a:rPr>
              <a:t> </a:t>
            </a:r>
            <a:r>
              <a:rPr dirty="0" sz="2200" spc="-10" b="1">
                <a:latin typeface="Courier New"/>
                <a:cs typeface="Courier New"/>
              </a:rPr>
              <a:t>&amp;a;	</a:t>
            </a:r>
            <a:r>
              <a:rPr dirty="0" sz="2200" spc="-5">
                <a:solidFill>
                  <a:srgbClr val="00AF50"/>
                </a:solidFill>
                <a:latin typeface="Microsoft YaHei"/>
                <a:cs typeface="Microsoft YaHei"/>
              </a:rPr>
              <a:t>//</a:t>
            </a:r>
            <a:r>
              <a:rPr dirty="0" sz="2200" spc="-40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00AF50"/>
                </a:solidFill>
                <a:latin typeface="Microsoft YaHei"/>
                <a:cs typeface="Microsoft YaHei"/>
              </a:rPr>
              <a:t>&amp;a</a:t>
            </a:r>
            <a:r>
              <a:rPr dirty="0" sz="2200" spc="-5">
                <a:solidFill>
                  <a:srgbClr val="00AF50"/>
                </a:solidFill>
                <a:latin typeface="Microsoft YaHei"/>
                <a:cs typeface="Microsoft YaHei"/>
              </a:rPr>
              <a:t>是</a:t>
            </a:r>
            <a:r>
              <a:rPr dirty="0" sz="2200" spc="-15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2200" spc="-5">
                <a:solidFill>
                  <a:srgbClr val="00AF50"/>
                </a:solidFill>
                <a:latin typeface="Microsoft YaHei"/>
                <a:cs typeface="Microsoft YaHei"/>
              </a:rPr>
              <a:t>int</a:t>
            </a:r>
            <a:r>
              <a:rPr dirty="0" sz="2200" spc="-20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00AF50"/>
                </a:solidFill>
                <a:latin typeface="Microsoft YaHei"/>
                <a:cs typeface="Microsoft YaHei"/>
              </a:rPr>
              <a:t>*</a:t>
            </a:r>
            <a:r>
              <a:rPr dirty="0" sz="2200" spc="-5">
                <a:solidFill>
                  <a:srgbClr val="00AF50"/>
                </a:solidFill>
                <a:latin typeface="Microsoft YaHei"/>
                <a:cs typeface="Microsoft YaHei"/>
              </a:rPr>
              <a:t>类型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ts val="2620"/>
              </a:lnSpc>
            </a:pPr>
            <a:r>
              <a:rPr dirty="0" sz="2200" b="1">
                <a:latin typeface="Courier New"/>
                <a:cs typeface="Courier New"/>
              </a:rPr>
              <a:t>--p;</a:t>
            </a:r>
            <a:endParaRPr sz="22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dirty="0" sz="2200" spc="-5" b="1">
                <a:latin typeface="Courier New"/>
                <a:cs typeface="Courier New"/>
              </a:rPr>
              <a:t>printf("%c",</a:t>
            </a:r>
            <a:r>
              <a:rPr dirty="0" sz="2200" spc="40" b="1">
                <a:latin typeface="Courier New"/>
                <a:cs typeface="Courier New"/>
              </a:rPr>
              <a:t> </a:t>
            </a:r>
            <a:r>
              <a:rPr dirty="0" sz="2200" spc="-5" b="1">
                <a:latin typeface="Courier New"/>
                <a:cs typeface="Courier New"/>
              </a:rPr>
              <a:t>*</a:t>
            </a:r>
            <a:r>
              <a:rPr dirty="0" sz="2200" b="1">
                <a:latin typeface="Courier New"/>
                <a:cs typeface="Courier New"/>
              </a:rPr>
              <a:t> </a:t>
            </a:r>
            <a:r>
              <a:rPr dirty="0" sz="2200" spc="-5" b="1">
                <a:latin typeface="Courier New"/>
                <a:cs typeface="Courier New"/>
              </a:rPr>
              <a:t>p);</a:t>
            </a:r>
            <a:r>
              <a:rPr dirty="0" sz="2200" spc="20" b="1">
                <a:latin typeface="Courier New"/>
                <a:cs typeface="Courier New"/>
              </a:rPr>
              <a:t> </a:t>
            </a:r>
            <a:r>
              <a:rPr dirty="0" sz="2200" spc="-10">
                <a:solidFill>
                  <a:srgbClr val="00AF50"/>
                </a:solidFill>
                <a:latin typeface="Microsoft YaHei"/>
                <a:cs typeface="Microsoft YaHei"/>
              </a:rPr>
              <a:t>//</a:t>
            </a:r>
            <a:r>
              <a:rPr dirty="0" sz="2200" spc="-5">
                <a:solidFill>
                  <a:srgbClr val="00AF50"/>
                </a:solidFill>
                <a:latin typeface="Microsoft YaHei"/>
                <a:cs typeface="Microsoft YaHei"/>
              </a:rPr>
              <a:t>可能导致运行错误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tabLst>
                <a:tab pos="2032000" algn="l"/>
              </a:tabLst>
            </a:pPr>
            <a:r>
              <a:rPr dirty="0" sz="2200" spc="-5" b="1">
                <a:latin typeface="Courier New"/>
                <a:cs typeface="Courier New"/>
              </a:rPr>
              <a:t>*</a:t>
            </a:r>
            <a:r>
              <a:rPr dirty="0" sz="2200" spc="10" b="1">
                <a:latin typeface="Courier New"/>
                <a:cs typeface="Courier New"/>
              </a:rPr>
              <a:t> </a:t>
            </a:r>
            <a:r>
              <a:rPr dirty="0" sz="2200" spc="-5" b="1">
                <a:latin typeface="Courier New"/>
                <a:cs typeface="Courier New"/>
              </a:rPr>
              <a:t>p</a:t>
            </a:r>
            <a:r>
              <a:rPr dirty="0" sz="2200" spc="10" b="1">
                <a:latin typeface="Courier New"/>
                <a:cs typeface="Courier New"/>
              </a:rPr>
              <a:t> </a:t>
            </a:r>
            <a:r>
              <a:rPr dirty="0" sz="2200" spc="-5" b="1">
                <a:latin typeface="Courier New"/>
                <a:cs typeface="Courier New"/>
              </a:rPr>
              <a:t>=</a:t>
            </a:r>
            <a:r>
              <a:rPr dirty="0" sz="2200" b="1">
                <a:latin typeface="Courier New"/>
                <a:cs typeface="Courier New"/>
              </a:rPr>
              <a:t> </a:t>
            </a:r>
            <a:r>
              <a:rPr dirty="0" sz="2200" spc="-5" b="1">
                <a:latin typeface="Courier New"/>
                <a:cs typeface="Courier New"/>
              </a:rPr>
              <a:t>'A';	</a:t>
            </a:r>
            <a:r>
              <a:rPr dirty="0" sz="2200" spc="-10">
                <a:solidFill>
                  <a:srgbClr val="00AF50"/>
                </a:solidFill>
                <a:latin typeface="Microsoft YaHei"/>
                <a:cs typeface="Microsoft YaHei"/>
              </a:rPr>
              <a:t>//</a:t>
            </a:r>
            <a:r>
              <a:rPr dirty="0" sz="2200" spc="-5">
                <a:solidFill>
                  <a:srgbClr val="00AF50"/>
                </a:solidFill>
                <a:latin typeface="Microsoft YaHei"/>
                <a:cs typeface="Microsoft YaHei"/>
              </a:rPr>
              <a:t>可能导致运行错误</a:t>
            </a:r>
            <a:endParaRPr sz="2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854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指针运算示例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9590" y="646557"/>
            <a:ext cx="2770505" cy="7785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1382395">
              <a:lnSpc>
                <a:spcPct val="100000"/>
              </a:lnSpc>
              <a:spcBef>
                <a:spcPts val="100"/>
              </a:spcBef>
            </a:pPr>
            <a:r>
              <a:rPr dirty="0" sz="900" spc="-10" b="1">
                <a:latin typeface="Courier New"/>
                <a:cs typeface="Courier New"/>
              </a:rPr>
              <a:t>#include &lt;iostream&gt; </a:t>
            </a:r>
            <a:r>
              <a:rPr dirty="0" sz="900" spc="-5" b="1">
                <a:latin typeface="Courier New"/>
                <a:cs typeface="Courier New"/>
              </a:rPr>
              <a:t> using</a:t>
            </a:r>
            <a:r>
              <a:rPr dirty="0" sz="900" spc="-35" b="1">
                <a:latin typeface="Courier New"/>
                <a:cs typeface="Courier New"/>
              </a:rPr>
              <a:t> </a:t>
            </a:r>
            <a:r>
              <a:rPr dirty="0" sz="900" spc="-10" b="1">
                <a:latin typeface="Courier New"/>
                <a:cs typeface="Courier New"/>
              </a:rPr>
              <a:t>namespace</a:t>
            </a:r>
            <a:r>
              <a:rPr dirty="0" sz="900" spc="-45" b="1">
                <a:latin typeface="Courier New"/>
                <a:cs typeface="Courier New"/>
              </a:rPr>
              <a:t> </a:t>
            </a:r>
            <a:r>
              <a:rPr dirty="0" sz="900" spc="-5" b="1">
                <a:latin typeface="Courier New"/>
                <a:cs typeface="Courier New"/>
              </a:rPr>
              <a:t>std;</a:t>
            </a:r>
            <a:endParaRPr sz="900">
              <a:latin typeface="Courier New"/>
              <a:cs typeface="Courier New"/>
            </a:endParaRPr>
          </a:p>
          <a:p>
            <a:pPr marL="12700">
              <a:lnSpc>
                <a:spcPts val="1845"/>
              </a:lnSpc>
              <a:tabLst>
                <a:tab pos="1477645" algn="l"/>
              </a:tabLst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main()	{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*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p1,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* p2;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317775" y="1155954"/>
            <a:ext cx="1246505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b="1">
                <a:latin typeface="Courier New"/>
                <a:cs typeface="Courier New"/>
              </a:rPr>
              <a:t>int</a:t>
            </a:r>
            <a:r>
              <a:rPr dirty="0" sz="1600" spc="-3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n</a:t>
            </a:r>
            <a:r>
              <a:rPr dirty="0" sz="1600" spc="-3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4;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44295" y="1399793"/>
            <a:ext cx="2220595" cy="759460"/>
          </a:xfrm>
          <a:prstGeom prst="rect">
            <a:avLst/>
          </a:prstGeom>
        </p:spPr>
        <p:txBody>
          <a:bodyPr wrap="square" lIns="0" tIns="10795" rIns="0" bIns="0" rtlCol="0" vert="horz">
            <a:spAutoFit/>
          </a:bodyPr>
          <a:lstStyle/>
          <a:p>
            <a:pPr marL="12700" marR="5080">
              <a:lnSpc>
                <a:spcPct val="100600"/>
              </a:lnSpc>
              <a:spcBef>
                <a:spcPts val="85"/>
              </a:spcBef>
            </a:pPr>
            <a:r>
              <a:rPr dirty="0" sz="1600" spc="-5" b="1">
                <a:latin typeface="Courier New"/>
                <a:cs typeface="Courier New"/>
              </a:rPr>
              <a:t>char * pc1, * </a:t>
            </a:r>
            <a:r>
              <a:rPr dirty="0" sz="1600" spc="-10" b="1">
                <a:latin typeface="Courier New"/>
                <a:cs typeface="Courier New"/>
              </a:rPr>
              <a:t>pc2; </a:t>
            </a:r>
            <a:r>
              <a:rPr dirty="0" sz="1600" spc="-95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p1 = (int *) 100;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p2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(int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*) 200;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634" y="1646681"/>
            <a:ext cx="1487170" cy="5130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>
                <a:solidFill>
                  <a:srgbClr val="00AF50"/>
                </a:solidFill>
                <a:latin typeface="Microsoft YaHei"/>
                <a:cs typeface="Microsoft YaHei"/>
              </a:rPr>
              <a:t>地址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p1</a:t>
            </a:r>
            <a:r>
              <a:rPr dirty="0" sz="1600" spc="-5">
                <a:solidFill>
                  <a:srgbClr val="00AF50"/>
                </a:solidFill>
                <a:latin typeface="Microsoft YaHei"/>
                <a:cs typeface="Microsoft YaHei"/>
              </a:rPr>
              <a:t>为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100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>
                <a:solidFill>
                  <a:srgbClr val="00AF50"/>
                </a:solidFill>
                <a:latin typeface="Microsoft YaHei"/>
                <a:cs typeface="Microsoft YaHei"/>
              </a:rPr>
              <a:t>地址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p2</a:t>
            </a:r>
            <a:r>
              <a:rPr dirty="0" sz="1600" spc="-5">
                <a:solidFill>
                  <a:srgbClr val="00AF50"/>
                </a:solidFill>
                <a:latin typeface="Microsoft YaHei"/>
                <a:cs typeface="Microsoft YaHei"/>
              </a:rPr>
              <a:t>为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200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44295" y="2131009"/>
            <a:ext cx="6012815" cy="51625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cout&lt;&lt;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"1)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"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p2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- p1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endl;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>
                <a:solidFill>
                  <a:srgbClr val="00AF50"/>
                </a:solidFill>
                <a:latin typeface="Microsoft YaHei"/>
                <a:cs typeface="Microsoft YaHei"/>
              </a:rPr>
              <a:t>输出</a:t>
            </a:r>
            <a:r>
              <a:rPr dirty="0" sz="1600" spc="495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1)</a:t>
            </a:r>
            <a:r>
              <a:rPr dirty="0" sz="1600" spc="10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25,</a:t>
            </a:r>
            <a:r>
              <a:rPr dirty="0" sz="1600" spc="10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600" spc="-5">
                <a:solidFill>
                  <a:srgbClr val="00AF50"/>
                </a:solidFill>
                <a:latin typeface="Microsoft YaHei"/>
                <a:cs typeface="Microsoft YaHei"/>
              </a:rPr>
              <a:t>因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(200-100)/sizeof(int)</a:t>
            </a:r>
            <a:r>
              <a:rPr dirty="0" sz="1600" spc="60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=</a:t>
            </a:r>
            <a:r>
              <a:rPr dirty="0" sz="1600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100/4</a:t>
            </a:r>
            <a:r>
              <a:rPr dirty="0" sz="1600" spc="5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=</a:t>
            </a:r>
            <a:r>
              <a:rPr dirty="0" sz="1600" spc="10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25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44295" y="2622295"/>
            <a:ext cx="2342515" cy="5130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pc1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(char *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)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p1; </a:t>
            </a:r>
            <a:r>
              <a:rPr dirty="0" sz="1600" spc="-944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pc2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(char *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)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p2;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731634" y="2622295"/>
            <a:ext cx="1609090" cy="5130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>
                <a:solidFill>
                  <a:srgbClr val="00AF50"/>
                </a:solidFill>
                <a:latin typeface="Microsoft YaHei"/>
                <a:cs typeface="Microsoft YaHei"/>
              </a:rPr>
              <a:t>地址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pc1</a:t>
            </a:r>
            <a:r>
              <a:rPr dirty="0" sz="1600" spc="-5">
                <a:solidFill>
                  <a:srgbClr val="00AF50"/>
                </a:solidFill>
                <a:latin typeface="Microsoft YaHei"/>
                <a:cs typeface="Microsoft YaHei"/>
              </a:rPr>
              <a:t>为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100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>
                <a:solidFill>
                  <a:srgbClr val="00AF50"/>
                </a:solidFill>
                <a:latin typeface="Microsoft YaHei"/>
                <a:cs typeface="Microsoft YaHei"/>
              </a:rPr>
              <a:t>地址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pc2</a:t>
            </a:r>
            <a:r>
              <a:rPr dirty="0" sz="1600" spc="-5">
                <a:solidFill>
                  <a:srgbClr val="00AF50"/>
                </a:solidFill>
                <a:latin typeface="Microsoft YaHei"/>
                <a:cs typeface="Microsoft YaHei"/>
              </a:rPr>
              <a:t>为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200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44295" y="3109671"/>
            <a:ext cx="7140575" cy="10007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5499735" algn="l"/>
              </a:tabLst>
            </a:pPr>
            <a:r>
              <a:rPr dirty="0" sz="1600" spc="-5" b="1">
                <a:latin typeface="Courier New"/>
                <a:cs typeface="Courier New"/>
              </a:rPr>
              <a:t>cout&lt;&lt;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"2)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"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pc1</a:t>
            </a:r>
            <a:r>
              <a:rPr dirty="0" sz="1600" spc="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-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pc2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endl;	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10">
                <a:solidFill>
                  <a:srgbClr val="00AF50"/>
                </a:solidFill>
                <a:latin typeface="Microsoft YaHei"/>
                <a:cs typeface="Microsoft YaHei"/>
              </a:rPr>
              <a:t>输</a:t>
            </a:r>
            <a:r>
              <a:rPr dirty="0" sz="1600" spc="-5">
                <a:solidFill>
                  <a:srgbClr val="00AF50"/>
                </a:solidFill>
                <a:latin typeface="Microsoft YaHei"/>
                <a:cs typeface="Microsoft YaHei"/>
              </a:rPr>
              <a:t>出</a:t>
            </a:r>
            <a:r>
              <a:rPr dirty="0" sz="1600" spc="465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2)</a:t>
            </a:r>
            <a:r>
              <a:rPr dirty="0" sz="1600" spc="-20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-100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>
                <a:solidFill>
                  <a:srgbClr val="00AF50"/>
                </a:solidFill>
                <a:latin typeface="Microsoft YaHei"/>
                <a:cs typeface="Microsoft YaHei"/>
              </a:rPr>
              <a:t>输出</a:t>
            </a:r>
            <a:r>
              <a:rPr dirty="0" sz="1600" spc="500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2)</a:t>
            </a:r>
            <a:r>
              <a:rPr dirty="0" sz="1600" spc="10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-100,</a:t>
            </a:r>
            <a:r>
              <a:rPr dirty="0" sz="1600" spc="-5">
                <a:solidFill>
                  <a:srgbClr val="00AF50"/>
                </a:solidFill>
                <a:latin typeface="Microsoft YaHei"/>
                <a:cs typeface="Microsoft YaHei"/>
              </a:rPr>
              <a:t>因为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(100-200)/sizeof(char)</a:t>
            </a:r>
            <a:r>
              <a:rPr dirty="0" sz="1600" spc="60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=</a:t>
            </a:r>
            <a:r>
              <a:rPr dirty="0" sz="1600" spc="20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-100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tabLst>
                <a:tab pos="5499735" algn="l"/>
              </a:tabLst>
            </a:pPr>
            <a:r>
              <a:rPr dirty="0" sz="1600" spc="-5" b="1">
                <a:latin typeface="Courier New"/>
                <a:cs typeface="Courier New"/>
              </a:rPr>
              <a:t>cout&lt;&lt;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"3)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"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(p2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+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n)</a:t>
            </a:r>
            <a:r>
              <a:rPr dirty="0" sz="1600" spc="4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-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p1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5" b="1">
                <a:latin typeface="Courier New"/>
                <a:cs typeface="Courier New"/>
              </a:rPr>
              <a:t>&lt;&lt; </a:t>
            </a:r>
            <a:r>
              <a:rPr dirty="0" sz="1600" spc="-5" b="1">
                <a:latin typeface="Courier New"/>
                <a:cs typeface="Courier New"/>
              </a:rPr>
              <a:t>endl;	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>
                <a:solidFill>
                  <a:srgbClr val="00AF50"/>
                </a:solidFill>
                <a:latin typeface="Microsoft YaHei"/>
                <a:cs typeface="Microsoft YaHei"/>
              </a:rPr>
              <a:t>输出</a:t>
            </a:r>
            <a:r>
              <a:rPr dirty="0" sz="1600" spc="465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3)</a:t>
            </a:r>
            <a:r>
              <a:rPr dirty="0" sz="1600" spc="-25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600" spc="-10">
                <a:solidFill>
                  <a:srgbClr val="00AF50"/>
                </a:solidFill>
                <a:latin typeface="Courier New"/>
                <a:cs typeface="Courier New"/>
              </a:rPr>
              <a:t>29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tabLst>
                <a:tab pos="2755900" algn="l"/>
                <a:tab pos="6336030" algn="l"/>
              </a:tabLst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*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p3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p2 </a:t>
            </a:r>
            <a:r>
              <a:rPr dirty="0" sz="1600" spc="-5" b="1">
                <a:latin typeface="Courier New"/>
                <a:cs typeface="Courier New"/>
              </a:rPr>
              <a:t>+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n;	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15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p2</a:t>
            </a:r>
            <a:r>
              <a:rPr dirty="0" sz="1600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+</a:t>
            </a:r>
            <a:r>
              <a:rPr dirty="0" sz="1600" spc="15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n</a:t>
            </a:r>
            <a:r>
              <a:rPr dirty="0" sz="1600" spc="10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600" spc="-5">
                <a:solidFill>
                  <a:srgbClr val="00AF50"/>
                </a:solidFill>
                <a:latin typeface="Microsoft YaHei"/>
                <a:cs typeface="Microsoft YaHei"/>
              </a:rPr>
              <a:t>是一个指针，可以用它给	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p3</a:t>
            </a:r>
            <a:r>
              <a:rPr dirty="0" sz="1600" spc="-5">
                <a:solidFill>
                  <a:srgbClr val="00AF50"/>
                </a:solidFill>
                <a:latin typeface="Microsoft YaHei"/>
                <a:cs typeface="Microsoft YaHei"/>
              </a:rPr>
              <a:t>赋值</a:t>
            </a:r>
            <a:endParaRPr sz="1600">
              <a:latin typeface="Microsoft YaHei"/>
              <a:cs typeface="Microsoft YaHe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501129" y="4085640"/>
            <a:ext cx="1638935" cy="5130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242570">
              <a:lnSpc>
                <a:spcPct val="100000"/>
              </a:lnSpc>
              <a:spcBef>
                <a:spcPts val="95"/>
              </a:spcBef>
            </a:pP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>
                <a:solidFill>
                  <a:srgbClr val="00AF50"/>
                </a:solidFill>
                <a:latin typeface="Microsoft YaHei"/>
                <a:cs typeface="Microsoft YaHei"/>
              </a:rPr>
              <a:t>输出</a:t>
            </a:r>
            <a:r>
              <a:rPr dirty="0" sz="1600" spc="455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4)</a:t>
            </a:r>
            <a:r>
              <a:rPr dirty="0" sz="1600" spc="-30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600" spc="-10">
                <a:solidFill>
                  <a:srgbClr val="00AF50"/>
                </a:solidFill>
                <a:latin typeface="Courier New"/>
                <a:cs typeface="Courier New"/>
              </a:rPr>
              <a:t>29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10">
                <a:solidFill>
                  <a:srgbClr val="00AF50"/>
                </a:solidFill>
                <a:latin typeface="Microsoft YaHei"/>
                <a:cs typeface="Microsoft YaHei"/>
              </a:rPr>
              <a:t>输</a:t>
            </a:r>
            <a:r>
              <a:rPr dirty="0" sz="1600" spc="-5">
                <a:solidFill>
                  <a:srgbClr val="00AF50"/>
                </a:solidFill>
                <a:latin typeface="Microsoft YaHei"/>
                <a:cs typeface="Microsoft YaHei"/>
              </a:rPr>
              <a:t>出</a:t>
            </a:r>
            <a:r>
              <a:rPr dirty="0" sz="1600" spc="459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5)</a:t>
            </a:r>
            <a:r>
              <a:rPr dirty="0" sz="1600" spc="-15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600" spc="-10">
                <a:solidFill>
                  <a:srgbClr val="00AF50"/>
                </a:solidFill>
                <a:latin typeface="Courier New"/>
                <a:cs typeface="Courier New"/>
              </a:rPr>
              <a:t>90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244295" y="4085640"/>
            <a:ext cx="5038725" cy="75374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cout&lt;&lt;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"4)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"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p3</a:t>
            </a:r>
            <a:r>
              <a:rPr dirty="0" sz="1600" spc="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-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p1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 endl;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ts val="1910"/>
              </a:lnSpc>
            </a:pPr>
            <a:r>
              <a:rPr dirty="0" sz="1600" spc="-5" b="1">
                <a:latin typeface="Courier New"/>
                <a:cs typeface="Courier New"/>
              </a:rPr>
              <a:t>cout&lt;&lt;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"5)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"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(pc2</a:t>
            </a:r>
            <a:r>
              <a:rPr dirty="0" sz="1600" spc="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-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10)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- pc1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endl;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ts val="1910"/>
              </a:lnSpc>
            </a:pP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spc="-55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Courier New"/>
                <a:cs typeface="Courier New"/>
              </a:rPr>
              <a:t>0;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29590" y="4814417"/>
            <a:ext cx="147320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430259" y="4797348"/>
            <a:ext cx="1778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23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6639" y="187578"/>
            <a:ext cx="8562340" cy="45796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  <a:latin typeface="Microsoft YaHei"/>
                <a:cs typeface="Microsoft YaHei"/>
              </a:rPr>
              <a:t>空指针</a:t>
            </a:r>
            <a:endParaRPr sz="2400">
              <a:latin typeface="Microsoft YaHei"/>
              <a:cs typeface="Microsoft YaHei"/>
            </a:endParaRPr>
          </a:p>
          <a:p>
            <a:pPr marL="293370" indent="-210185">
              <a:lnSpc>
                <a:spcPct val="100000"/>
              </a:lnSpc>
              <a:spcBef>
                <a:spcPts val="1889"/>
              </a:spcBef>
              <a:buSzPct val="95454"/>
              <a:buFont typeface="Wingdings"/>
              <a:buChar char=""/>
              <a:tabLst>
                <a:tab pos="294005" algn="l"/>
              </a:tabLst>
            </a:pPr>
            <a:r>
              <a:rPr dirty="0" sz="2200" spc="-10" b="1">
                <a:latin typeface="Microsoft YaHei"/>
                <a:cs typeface="Microsoft YaHei"/>
              </a:rPr>
              <a:t>地址</a:t>
            </a:r>
            <a:r>
              <a:rPr dirty="0" sz="2200" spc="-5" b="1">
                <a:latin typeface="Microsoft YaHei"/>
                <a:cs typeface="Microsoft YaHei"/>
              </a:rPr>
              <a:t>0</a:t>
            </a:r>
            <a:r>
              <a:rPr dirty="0" sz="2200" spc="-10" b="1">
                <a:latin typeface="Microsoft YaHei"/>
                <a:cs typeface="Microsoft YaHei"/>
              </a:rPr>
              <a:t>不能访问。指向地</a:t>
            </a:r>
            <a:r>
              <a:rPr dirty="0" sz="2200" spc="-5" b="1">
                <a:latin typeface="Microsoft YaHei"/>
                <a:cs typeface="Microsoft YaHei"/>
              </a:rPr>
              <a:t>址0的指针就是空指针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Font typeface="Wingdings"/>
              <a:buChar char=""/>
            </a:pPr>
            <a:endParaRPr sz="2850">
              <a:latin typeface="Microsoft YaHei"/>
              <a:cs typeface="Microsoft YaHei"/>
            </a:endParaRPr>
          </a:p>
          <a:p>
            <a:pPr marL="83820" marR="121285">
              <a:lnSpc>
                <a:spcPct val="100000"/>
              </a:lnSpc>
              <a:buSzPct val="95454"/>
              <a:buFont typeface="Wingdings"/>
              <a:buChar char=""/>
              <a:tabLst>
                <a:tab pos="293370" algn="l"/>
              </a:tabLst>
            </a:pPr>
            <a:r>
              <a:rPr dirty="0" sz="2200" spc="-5">
                <a:latin typeface="Microsoft YaHei"/>
                <a:cs typeface="Microsoft YaHei"/>
              </a:rPr>
              <a:t>可以用“N</a:t>
            </a:r>
            <a:r>
              <a:rPr dirty="0" sz="2200">
                <a:latin typeface="Microsoft YaHei"/>
                <a:cs typeface="Microsoft YaHei"/>
              </a:rPr>
              <a:t>U</a:t>
            </a:r>
            <a:r>
              <a:rPr dirty="0" sz="2200" spc="-10">
                <a:latin typeface="Microsoft YaHei"/>
                <a:cs typeface="Microsoft YaHei"/>
              </a:rPr>
              <a:t>L</a:t>
            </a:r>
            <a:r>
              <a:rPr dirty="0" sz="2200" spc="-5">
                <a:latin typeface="Microsoft YaHei"/>
                <a:cs typeface="Microsoft YaHei"/>
              </a:rPr>
              <a:t>L”关键字对任何类型的指针进行</a:t>
            </a:r>
            <a:r>
              <a:rPr dirty="0" sz="2200">
                <a:latin typeface="Microsoft YaHei"/>
                <a:cs typeface="Microsoft YaHei"/>
              </a:rPr>
              <a:t>赋</a:t>
            </a:r>
            <a:r>
              <a:rPr dirty="0" sz="2200" spc="-5">
                <a:latin typeface="Microsoft YaHei"/>
                <a:cs typeface="Microsoft YaHei"/>
              </a:rPr>
              <a:t>值</a:t>
            </a:r>
            <a:r>
              <a:rPr dirty="0" sz="2200">
                <a:latin typeface="Microsoft YaHei"/>
                <a:cs typeface="Microsoft YaHei"/>
              </a:rPr>
              <a:t>。</a:t>
            </a:r>
            <a:r>
              <a:rPr dirty="0" sz="2200" spc="-5">
                <a:latin typeface="Microsoft YaHei"/>
                <a:cs typeface="Microsoft YaHei"/>
              </a:rPr>
              <a:t>NU</a:t>
            </a:r>
            <a:r>
              <a:rPr dirty="0" sz="2200">
                <a:latin typeface="Microsoft YaHei"/>
                <a:cs typeface="Microsoft YaHei"/>
              </a:rPr>
              <a:t>L</a:t>
            </a:r>
            <a:r>
              <a:rPr dirty="0" sz="2200" spc="-5">
                <a:latin typeface="Microsoft YaHei"/>
                <a:cs typeface="Microsoft YaHei"/>
              </a:rPr>
              <a:t>L实际上 </a:t>
            </a:r>
            <a:r>
              <a:rPr dirty="0" sz="2200" spc="-5">
                <a:latin typeface="Microsoft YaHei"/>
                <a:cs typeface="Microsoft YaHei"/>
              </a:rPr>
              <a:t>就是整数</a:t>
            </a:r>
            <a:r>
              <a:rPr dirty="0" sz="2200" spc="-10">
                <a:latin typeface="Microsoft YaHei"/>
                <a:cs typeface="Microsoft YaHei"/>
              </a:rPr>
              <a:t>0,</a:t>
            </a:r>
            <a:r>
              <a:rPr dirty="0" sz="2200" spc="-5">
                <a:latin typeface="Microsoft YaHei"/>
                <a:cs typeface="Microsoft YaHei"/>
              </a:rPr>
              <a:t>值</a:t>
            </a:r>
            <a:r>
              <a:rPr dirty="0" sz="2200" spc="-10">
                <a:latin typeface="Microsoft YaHei"/>
                <a:cs typeface="Microsoft YaHei"/>
              </a:rPr>
              <a:t>为</a:t>
            </a:r>
            <a:r>
              <a:rPr dirty="0" sz="2200" spc="-5">
                <a:latin typeface="Microsoft YaHei"/>
                <a:cs typeface="Microsoft YaHei"/>
              </a:rPr>
              <a:t>NULL的指针就是空指针：</a:t>
            </a:r>
            <a:endParaRPr sz="2200">
              <a:latin typeface="Microsoft YaHei"/>
              <a:cs typeface="Microsoft YaHei"/>
            </a:endParaRPr>
          </a:p>
          <a:p>
            <a:pPr algn="ctr" marR="156210">
              <a:lnSpc>
                <a:spcPct val="100000"/>
              </a:lnSpc>
              <a:spcBef>
                <a:spcPts val="2495"/>
              </a:spcBef>
            </a:pPr>
            <a:r>
              <a:rPr dirty="0" sz="2000" spc="-5" b="1">
                <a:latin typeface="Courier New"/>
                <a:cs typeface="Courier New"/>
              </a:rPr>
              <a:t>int </a:t>
            </a:r>
            <a:r>
              <a:rPr dirty="0" sz="2000" b="1">
                <a:latin typeface="Courier New"/>
                <a:cs typeface="Courier New"/>
              </a:rPr>
              <a:t>*</a:t>
            </a:r>
            <a:r>
              <a:rPr dirty="0" sz="2000" spc="-5" b="1">
                <a:latin typeface="Courier New"/>
                <a:cs typeface="Courier New"/>
              </a:rPr>
              <a:t> pn </a:t>
            </a:r>
            <a:r>
              <a:rPr dirty="0" sz="2000" b="1">
                <a:latin typeface="Courier New"/>
                <a:cs typeface="Courier New"/>
              </a:rPr>
              <a:t>= </a:t>
            </a:r>
            <a:r>
              <a:rPr dirty="0" sz="2000" spc="-5" b="1">
                <a:latin typeface="Courier New"/>
                <a:cs typeface="Courier New"/>
              </a:rPr>
              <a:t>NULL; char </a:t>
            </a:r>
            <a:r>
              <a:rPr dirty="0" sz="2000" b="1">
                <a:latin typeface="Courier New"/>
                <a:cs typeface="Courier New"/>
              </a:rPr>
              <a:t>* </a:t>
            </a:r>
            <a:r>
              <a:rPr dirty="0" sz="2000" spc="-5" b="1">
                <a:latin typeface="Courier New"/>
                <a:cs typeface="Courier New"/>
              </a:rPr>
              <a:t>pc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5" b="1">
                <a:latin typeface="Courier New"/>
                <a:cs typeface="Courier New"/>
              </a:rPr>
              <a:t> NULL; int</a:t>
            </a:r>
            <a:r>
              <a:rPr dirty="0" sz="2000" b="1">
                <a:latin typeface="Courier New"/>
                <a:cs typeface="Courier New"/>
              </a:rPr>
              <a:t> *</a:t>
            </a:r>
            <a:r>
              <a:rPr dirty="0" sz="2000" spc="-5" b="1">
                <a:latin typeface="Courier New"/>
                <a:cs typeface="Courier New"/>
              </a:rPr>
              <a:t> p2 </a:t>
            </a:r>
            <a:r>
              <a:rPr dirty="0" sz="2000" b="1">
                <a:latin typeface="Courier New"/>
                <a:cs typeface="Courier New"/>
              </a:rPr>
              <a:t>= </a:t>
            </a:r>
            <a:r>
              <a:rPr dirty="0" sz="2000" spc="-5" b="1">
                <a:latin typeface="Courier New"/>
                <a:cs typeface="Courier New"/>
              </a:rPr>
              <a:t>0;</a:t>
            </a:r>
            <a:endParaRPr sz="2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2250">
              <a:latin typeface="Courier New"/>
              <a:cs typeface="Courier New"/>
            </a:endParaRPr>
          </a:p>
          <a:p>
            <a:pPr marL="83820" marR="5080">
              <a:lnSpc>
                <a:spcPct val="100000"/>
              </a:lnSpc>
              <a:buSzPct val="95454"/>
              <a:buFont typeface="Wingdings"/>
              <a:buChar char=""/>
              <a:tabLst>
                <a:tab pos="293370" algn="l"/>
              </a:tabLst>
            </a:pPr>
            <a:r>
              <a:rPr dirty="0" sz="2200" spc="-5">
                <a:latin typeface="Microsoft YaHei"/>
                <a:cs typeface="Microsoft YaHei"/>
              </a:rPr>
              <a:t>指针可以作为条件表达式使用。如</a:t>
            </a:r>
            <a:r>
              <a:rPr dirty="0" sz="2200">
                <a:latin typeface="Microsoft YaHei"/>
                <a:cs typeface="Microsoft YaHei"/>
              </a:rPr>
              <a:t>果</a:t>
            </a:r>
            <a:r>
              <a:rPr dirty="0" sz="2200" spc="-5">
                <a:latin typeface="Microsoft YaHei"/>
                <a:cs typeface="Microsoft YaHei"/>
              </a:rPr>
              <a:t>指针</a:t>
            </a:r>
            <a:r>
              <a:rPr dirty="0" sz="2200">
                <a:latin typeface="Microsoft YaHei"/>
                <a:cs typeface="Microsoft YaHei"/>
              </a:rPr>
              <a:t>的</a:t>
            </a:r>
            <a:r>
              <a:rPr dirty="0" sz="2200" spc="-5">
                <a:latin typeface="Microsoft YaHei"/>
                <a:cs typeface="Microsoft YaHei"/>
              </a:rPr>
              <a:t>值</a:t>
            </a:r>
            <a:r>
              <a:rPr dirty="0" sz="2200" spc="5">
                <a:latin typeface="Microsoft YaHei"/>
                <a:cs typeface="Microsoft YaHei"/>
              </a:rPr>
              <a:t>为</a:t>
            </a:r>
            <a:r>
              <a:rPr dirty="0" sz="2200" spc="-5">
                <a:latin typeface="Microsoft YaHei"/>
                <a:cs typeface="Microsoft YaHei"/>
              </a:rPr>
              <a:t>NU</a:t>
            </a:r>
            <a:r>
              <a:rPr dirty="0" sz="2200">
                <a:latin typeface="Microsoft YaHei"/>
                <a:cs typeface="Microsoft YaHei"/>
              </a:rPr>
              <a:t>L</a:t>
            </a:r>
            <a:r>
              <a:rPr dirty="0" sz="2200" spc="-5">
                <a:latin typeface="Microsoft YaHei"/>
                <a:cs typeface="Microsoft YaHei"/>
              </a:rPr>
              <a:t>L，则相</a:t>
            </a:r>
            <a:r>
              <a:rPr dirty="0" sz="2200">
                <a:latin typeface="Microsoft YaHei"/>
                <a:cs typeface="Microsoft YaHei"/>
              </a:rPr>
              <a:t>当</a:t>
            </a:r>
            <a:r>
              <a:rPr dirty="0" sz="2200" spc="-5">
                <a:latin typeface="Microsoft YaHei"/>
                <a:cs typeface="Microsoft YaHei"/>
              </a:rPr>
              <a:t>于为 </a:t>
            </a:r>
            <a:r>
              <a:rPr dirty="0" sz="2200" spc="-5">
                <a:latin typeface="Microsoft YaHei"/>
                <a:cs typeface="Microsoft YaHei"/>
              </a:rPr>
              <a:t>假，值不为NULL，就相当于为真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85"/>
              </a:spcBef>
            </a:pPr>
            <a:endParaRPr sz="1450">
              <a:latin typeface="Microsoft YaHei"/>
              <a:cs typeface="Microsoft YaHei"/>
            </a:endParaRPr>
          </a:p>
          <a:p>
            <a:pPr algn="ctr" marR="175895">
              <a:lnSpc>
                <a:spcPct val="100000"/>
              </a:lnSpc>
              <a:tabLst>
                <a:tab pos="1334770" algn="l"/>
                <a:tab pos="4406265" algn="l"/>
                <a:tab pos="5895340" algn="l"/>
              </a:tabLst>
            </a:pPr>
            <a:r>
              <a:rPr dirty="0" sz="2000" spc="-5" b="1">
                <a:latin typeface="Courier New"/>
                <a:cs typeface="Courier New"/>
              </a:rPr>
              <a:t>if(p) </a:t>
            </a:r>
            <a:r>
              <a:rPr dirty="0" sz="2000">
                <a:latin typeface="Wingdings"/>
                <a:cs typeface="Wingdings"/>
              </a:rPr>
              <a:t></a:t>
            </a:r>
            <a:r>
              <a:rPr dirty="0" sz="2000">
                <a:latin typeface="Times New Roman"/>
                <a:cs typeface="Times New Roman"/>
              </a:rPr>
              <a:t>	</a:t>
            </a:r>
            <a:r>
              <a:rPr dirty="0" sz="2000" spc="-5" b="1">
                <a:latin typeface="Courier New"/>
                <a:cs typeface="Courier New"/>
              </a:rPr>
              <a:t>if(p!=NULL)	if(!p)</a:t>
            </a:r>
            <a:r>
              <a:rPr dirty="0" sz="2000" spc="10" b="1">
                <a:latin typeface="Courier New"/>
                <a:cs typeface="Courier New"/>
              </a:rPr>
              <a:t> </a:t>
            </a:r>
            <a:r>
              <a:rPr dirty="0" sz="2000">
                <a:latin typeface="Wingdings"/>
                <a:cs typeface="Wingdings"/>
              </a:rPr>
              <a:t></a:t>
            </a:r>
            <a:r>
              <a:rPr dirty="0" sz="2000">
                <a:latin typeface="Times New Roman"/>
                <a:cs typeface="Times New Roman"/>
              </a:rPr>
              <a:t>	</a:t>
            </a:r>
            <a:r>
              <a:rPr dirty="0" sz="2000" spc="-5" b="1">
                <a:latin typeface="Courier New"/>
                <a:cs typeface="Courier New"/>
              </a:rPr>
              <a:t>if(</a:t>
            </a:r>
            <a:r>
              <a:rPr dirty="0" sz="2000" spc="-3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p==NULL</a:t>
            </a:r>
            <a:r>
              <a:rPr dirty="0" sz="2000" spc="-3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)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24</a:t>
            </a:fld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4638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指针作为函数参数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624966"/>
            <a:ext cx="2852420" cy="27698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99695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#include &lt;iostream&gt; 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using namespace std; </a:t>
            </a:r>
            <a:r>
              <a:rPr dirty="0" sz="1800" spc="-10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void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Swap(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*p1</a:t>
            </a:r>
            <a:r>
              <a:rPr dirty="0" sz="1800" spc="-5" b="1">
                <a:latin typeface="Courier New"/>
                <a:cs typeface="Courier New"/>
              </a:rPr>
              <a:t>,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  <a:spcBef>
                <a:spcPts val="35"/>
              </a:spcBef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tmp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*p1;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*p1</a:t>
            </a:r>
            <a:r>
              <a:rPr dirty="0" sz="1800" spc="-6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5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*p2;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ts val="2140"/>
              </a:lnSpc>
              <a:spcBef>
                <a:spcPts val="5"/>
              </a:spcBef>
            </a:pPr>
            <a:r>
              <a:rPr dirty="0" sz="1800" spc="-5" b="1">
                <a:latin typeface="Courier New"/>
                <a:cs typeface="Courier New"/>
              </a:rPr>
              <a:t>*p2</a:t>
            </a:r>
            <a:r>
              <a:rPr dirty="0" sz="1800" spc="-6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5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tmp;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ts val="2140"/>
              </a:lnSpc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main()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125063" y="1173860"/>
            <a:ext cx="125603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int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FF0000"/>
                </a:solidFill>
                <a:latin typeface="Courier New"/>
                <a:cs typeface="Courier New"/>
              </a:rPr>
              <a:t>*</a:t>
            </a:r>
            <a:r>
              <a:rPr dirty="0" sz="1800" spc="-55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p2</a:t>
            </a:r>
            <a:r>
              <a:rPr dirty="0" sz="1800" spc="-5" b="1">
                <a:latin typeface="Courier New"/>
                <a:cs typeface="Courier New"/>
              </a:rPr>
              <a:t>)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6426" y="1727073"/>
            <a:ext cx="4642485" cy="848994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spc="-80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将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p1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指向的变量的值，赋给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tmp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spc="-55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Microsoft YaHei"/>
                <a:cs typeface="Microsoft YaHei"/>
              </a:rPr>
              <a:t>将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p2</a:t>
            </a:r>
            <a:r>
              <a:rPr dirty="0" sz="1800" spc="-5" b="1">
                <a:solidFill>
                  <a:srgbClr val="00AF50"/>
                </a:solidFill>
                <a:latin typeface="Microsoft YaHei"/>
                <a:cs typeface="Microsoft YaHei"/>
              </a:rPr>
              <a:t>指向的变量的值，赋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给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p1</a:t>
            </a:r>
            <a:r>
              <a:rPr dirty="0" sz="1800" spc="-5" b="1">
                <a:solidFill>
                  <a:srgbClr val="00AF50"/>
                </a:solidFill>
                <a:latin typeface="Microsoft YaHei"/>
                <a:cs typeface="Microsoft YaHei"/>
              </a:rPr>
              <a:t>指向的变量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spc="-55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将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tmp</a:t>
            </a:r>
            <a:r>
              <a:rPr dirty="0" sz="1800" spc="-60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的值赋给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p2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指向的变量。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58267" y="3369055"/>
            <a:ext cx="6081395" cy="13976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559435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int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m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3,n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4;</a:t>
            </a:r>
            <a:endParaRPr sz="1800">
              <a:latin typeface="Courier New"/>
              <a:cs typeface="Courier New"/>
            </a:endParaRPr>
          </a:p>
          <a:p>
            <a:pPr marL="558165">
              <a:lnSpc>
                <a:spcPct val="100000"/>
              </a:lnSpc>
              <a:spcBef>
                <a:spcPts val="35"/>
              </a:spcBef>
            </a:pPr>
            <a:r>
              <a:rPr dirty="0" sz="1800" spc="-5" b="1">
                <a:latin typeface="Courier New"/>
                <a:cs typeface="Courier New"/>
              </a:rPr>
              <a:t>Swap(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&amp;m</a:t>
            </a:r>
            <a:r>
              <a:rPr dirty="0" sz="1800" spc="-5" b="1">
                <a:latin typeface="Courier New"/>
                <a:cs typeface="Courier New"/>
              </a:rPr>
              <a:t>,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&amp;n</a:t>
            </a:r>
            <a:r>
              <a:rPr dirty="0" sz="1800" spc="-5" b="1">
                <a:latin typeface="Courier New"/>
                <a:cs typeface="Courier New"/>
              </a:rPr>
              <a:t>);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使得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p1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指向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m,p2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指向</a:t>
            </a:r>
            <a:r>
              <a:rPr dirty="0" sz="1800" b="1">
                <a:solidFill>
                  <a:srgbClr val="00AF50"/>
                </a:solidFill>
                <a:latin typeface="Courier New"/>
                <a:cs typeface="Courier New"/>
              </a:rPr>
              <a:t>n</a:t>
            </a:r>
            <a:endParaRPr sz="1800">
              <a:latin typeface="Courier New"/>
              <a:cs typeface="Courier New"/>
            </a:endParaRPr>
          </a:p>
          <a:p>
            <a:pPr marL="558165">
              <a:lnSpc>
                <a:spcPts val="2140"/>
              </a:lnSpc>
              <a:tabLst>
                <a:tab pos="5657850" algn="l"/>
              </a:tabLst>
            </a:pPr>
            <a:r>
              <a:rPr dirty="0" sz="1800" spc="-5" b="1">
                <a:latin typeface="Courier New"/>
                <a:cs typeface="Courier New"/>
              </a:rPr>
              <a:t>cout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1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m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1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"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"</a:t>
            </a:r>
            <a:r>
              <a:rPr dirty="0" sz="1800" spc="-1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n</a:t>
            </a:r>
            <a:r>
              <a:rPr dirty="0" sz="1800" spc="-1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endl;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输出	</a:t>
            </a:r>
            <a:r>
              <a:rPr dirty="0" sz="1800" b="1">
                <a:solidFill>
                  <a:srgbClr val="00AF50"/>
                </a:solidFill>
                <a:latin typeface="Courier New"/>
                <a:cs typeface="Courier New"/>
              </a:rPr>
              <a:t>4</a:t>
            </a:r>
            <a:r>
              <a:rPr dirty="0" sz="1800" spc="-105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00AF50"/>
                </a:solidFill>
                <a:latin typeface="Courier New"/>
                <a:cs typeface="Courier New"/>
              </a:rPr>
              <a:t>3</a:t>
            </a:r>
            <a:endParaRPr sz="1800">
              <a:latin typeface="Courier New"/>
              <a:cs typeface="Courier New"/>
            </a:endParaRPr>
          </a:p>
          <a:p>
            <a:pPr marL="559435">
              <a:lnSpc>
                <a:spcPts val="2140"/>
              </a:lnSpc>
            </a:pPr>
            <a:r>
              <a:rPr dirty="0" sz="1800" spc="-10" b="1">
                <a:latin typeface="Courier New"/>
                <a:cs typeface="Courier New"/>
              </a:rPr>
              <a:t>return</a:t>
            </a:r>
            <a:r>
              <a:rPr dirty="0" sz="1800" spc="-8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0;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036432" y="4684572"/>
            <a:ext cx="941069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山西绵山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37133" y="2333625"/>
            <a:ext cx="1678939" cy="42227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/>
              <a:t>指针和数组</a:t>
            </a:r>
            <a:endParaRPr sz="2600"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26079" y="428116"/>
            <a:ext cx="6219571" cy="4159122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5494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指针和数组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27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915746"/>
            <a:ext cx="7236459" cy="347027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221615" indent="-209550">
              <a:lnSpc>
                <a:spcPct val="100000"/>
              </a:lnSpc>
              <a:spcBef>
                <a:spcPts val="95"/>
              </a:spcBef>
              <a:buSzPct val="95454"/>
              <a:buFont typeface="Wingdings"/>
              <a:buChar char=""/>
              <a:tabLst>
                <a:tab pos="222250" algn="l"/>
              </a:tabLst>
            </a:pPr>
            <a:r>
              <a:rPr dirty="0" sz="2200" spc="-10">
                <a:latin typeface="Microsoft YaHei"/>
                <a:cs typeface="Microsoft YaHei"/>
              </a:rPr>
              <a:t>数组的名字是一个指</a:t>
            </a:r>
            <a:r>
              <a:rPr dirty="0" sz="2200" spc="-5">
                <a:latin typeface="Microsoft YaHei"/>
                <a:cs typeface="Microsoft YaHei"/>
              </a:rPr>
              <a:t>针</a:t>
            </a:r>
            <a:r>
              <a:rPr dirty="0" sz="2200" spc="-10">
                <a:latin typeface="Microsoft YaHei"/>
                <a:cs typeface="Microsoft YaHei"/>
              </a:rPr>
              <a:t>常量</a:t>
            </a:r>
            <a:endParaRPr sz="2200">
              <a:latin typeface="Microsoft YaHei"/>
              <a:cs typeface="Microsoft YaHei"/>
            </a:endParaRPr>
          </a:p>
          <a:p>
            <a:pPr marL="94615">
              <a:lnSpc>
                <a:spcPct val="100000"/>
              </a:lnSpc>
              <a:spcBef>
                <a:spcPts val="5"/>
              </a:spcBef>
            </a:pPr>
            <a:r>
              <a:rPr dirty="0" sz="2200" spc="-5">
                <a:latin typeface="Microsoft YaHei"/>
                <a:cs typeface="Microsoft YaHei"/>
              </a:rPr>
              <a:t>指向数组的起始地址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25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T</a:t>
            </a:r>
            <a:r>
              <a:rPr dirty="0" sz="1800" spc="-6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a[N];</a:t>
            </a:r>
            <a:endParaRPr sz="18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000">
              <a:latin typeface="Courier New"/>
              <a:cs typeface="Courier New"/>
            </a:endParaRPr>
          </a:p>
          <a:p>
            <a:pPr lvl="1" marL="774700" indent="-304800">
              <a:lnSpc>
                <a:spcPct val="100000"/>
              </a:lnSpc>
              <a:buFont typeface="Wingdings"/>
              <a:buChar char=""/>
              <a:tabLst>
                <a:tab pos="774700" algn="l"/>
              </a:tabLst>
            </a:pPr>
            <a:r>
              <a:rPr dirty="0" sz="2200" spc="-10">
                <a:latin typeface="Microsoft YaHei"/>
                <a:cs typeface="Microsoft YaHei"/>
              </a:rPr>
              <a:t>a</a:t>
            </a:r>
            <a:r>
              <a:rPr dirty="0" sz="2200" spc="-5">
                <a:latin typeface="Microsoft YaHei"/>
                <a:cs typeface="Microsoft YaHei"/>
              </a:rPr>
              <a:t>的类型是</a:t>
            </a:r>
            <a:r>
              <a:rPr dirty="0" sz="2200" spc="-1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T</a:t>
            </a:r>
            <a:r>
              <a:rPr dirty="0" sz="2200" spc="-35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*</a:t>
            </a:r>
            <a:endParaRPr sz="2200">
              <a:latin typeface="Microsoft YaHei"/>
              <a:cs typeface="Microsoft YaHei"/>
            </a:endParaRPr>
          </a:p>
          <a:p>
            <a:pPr lvl="1">
              <a:lnSpc>
                <a:spcPct val="100000"/>
              </a:lnSpc>
              <a:spcBef>
                <a:spcPts val="60"/>
              </a:spcBef>
              <a:buFont typeface="Wingdings"/>
              <a:buChar char=""/>
            </a:pPr>
            <a:endParaRPr sz="1400">
              <a:latin typeface="Microsoft YaHei"/>
              <a:cs typeface="Microsoft YaHei"/>
            </a:endParaRPr>
          </a:p>
          <a:p>
            <a:pPr lvl="1" marL="774700" indent="-304800">
              <a:lnSpc>
                <a:spcPct val="100000"/>
              </a:lnSpc>
              <a:buFont typeface="Wingdings"/>
              <a:buChar char=""/>
              <a:tabLst>
                <a:tab pos="774700" algn="l"/>
              </a:tabLst>
            </a:pPr>
            <a:r>
              <a:rPr dirty="0" sz="2200" spc="-5">
                <a:latin typeface="Microsoft YaHei"/>
                <a:cs typeface="Microsoft YaHei"/>
              </a:rPr>
              <a:t>可以用</a:t>
            </a:r>
            <a:r>
              <a:rPr dirty="0" sz="2200" spc="-10">
                <a:latin typeface="Microsoft YaHei"/>
                <a:cs typeface="Microsoft YaHei"/>
              </a:rPr>
              <a:t>a</a:t>
            </a:r>
            <a:r>
              <a:rPr dirty="0" sz="2200" spc="-5">
                <a:latin typeface="Microsoft YaHei"/>
                <a:cs typeface="Microsoft YaHei"/>
              </a:rPr>
              <a:t>给一个T</a:t>
            </a:r>
            <a:r>
              <a:rPr dirty="0" sz="2200" spc="-15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*</a:t>
            </a:r>
            <a:r>
              <a:rPr dirty="0" sz="2200" spc="-4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类型的指针赋值</a:t>
            </a:r>
            <a:endParaRPr sz="2200">
              <a:latin typeface="Microsoft YaHei"/>
              <a:cs typeface="Microsoft YaHei"/>
            </a:endParaRPr>
          </a:p>
          <a:p>
            <a:pPr lvl="1">
              <a:lnSpc>
                <a:spcPct val="100000"/>
              </a:lnSpc>
              <a:spcBef>
                <a:spcPts val="60"/>
              </a:spcBef>
              <a:buFont typeface="Wingdings"/>
              <a:buChar char=""/>
            </a:pPr>
            <a:endParaRPr sz="1400">
              <a:latin typeface="Microsoft YaHei"/>
              <a:cs typeface="Microsoft YaHei"/>
            </a:endParaRPr>
          </a:p>
          <a:p>
            <a:pPr lvl="1" marL="774700" indent="-304800">
              <a:lnSpc>
                <a:spcPct val="100000"/>
              </a:lnSpc>
              <a:buFont typeface="Wingdings"/>
              <a:buChar char=""/>
              <a:tabLst>
                <a:tab pos="774700" algn="l"/>
              </a:tabLst>
            </a:pPr>
            <a:r>
              <a:rPr dirty="0" sz="2200" spc="-10">
                <a:latin typeface="Microsoft YaHei"/>
                <a:cs typeface="Microsoft YaHei"/>
              </a:rPr>
              <a:t>a</a:t>
            </a:r>
            <a:r>
              <a:rPr dirty="0" sz="2200" spc="-5">
                <a:latin typeface="Microsoft YaHei"/>
                <a:cs typeface="Microsoft YaHei"/>
              </a:rPr>
              <a:t>是编译时其值就确定了的常量，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不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能够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对</a:t>
            </a:r>
            <a:r>
              <a:rPr dirty="0" sz="2200" spc="5">
                <a:solidFill>
                  <a:srgbClr val="FF0000"/>
                </a:solidFill>
                <a:latin typeface="Microsoft YaHei"/>
                <a:cs typeface="Microsoft YaHei"/>
              </a:rPr>
              <a:t>a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进行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赋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值</a:t>
            </a:r>
            <a:endParaRPr sz="2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5494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指针和数组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27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641730"/>
            <a:ext cx="5039995" cy="3606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302260" indent="-289560">
              <a:lnSpc>
                <a:spcPct val="100000"/>
              </a:lnSpc>
              <a:spcBef>
                <a:spcPts val="95"/>
              </a:spcBef>
              <a:buFont typeface="Wingdings"/>
              <a:buChar char=""/>
              <a:tabLst>
                <a:tab pos="302260" algn="l"/>
                <a:tab pos="3333115" algn="l"/>
              </a:tabLst>
            </a:pPr>
            <a:r>
              <a:rPr dirty="0" sz="2200" spc="-5">
                <a:latin typeface="Microsoft YaHei"/>
                <a:cs typeface="Microsoft YaHei"/>
              </a:rPr>
              <a:t>作为函数形参时，</a:t>
            </a:r>
            <a:r>
              <a:rPr dirty="0" sz="2200" spc="35">
                <a:latin typeface="Microsoft YaHei"/>
                <a:cs typeface="Microsoft YaHei"/>
              </a:rPr>
              <a:t> 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T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*p	</a:t>
            </a:r>
            <a:r>
              <a:rPr dirty="0" sz="2200" spc="-5">
                <a:latin typeface="Microsoft YaHei"/>
                <a:cs typeface="Microsoft YaHei"/>
              </a:rPr>
              <a:t>和</a:t>
            </a:r>
            <a:r>
              <a:rPr dirty="0" sz="2200" spc="-30">
                <a:latin typeface="Microsoft YaHei"/>
                <a:cs typeface="Microsoft YaHei"/>
              </a:rPr>
              <a:t> 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T</a:t>
            </a:r>
            <a:r>
              <a:rPr dirty="0" sz="2200" spc="-1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p[</a:t>
            </a:r>
            <a:r>
              <a:rPr dirty="0" sz="2200" spc="-2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]</a:t>
            </a:r>
            <a:r>
              <a:rPr dirty="0" sz="2200" spc="-1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等价</a:t>
            </a:r>
            <a:endParaRPr sz="2200">
              <a:latin typeface="Microsoft YaHei"/>
              <a:cs typeface="Microsoft YaHei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239217" y="1350385"/>
          <a:ext cx="7552690" cy="196151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54710"/>
                <a:gridCol w="1109344"/>
                <a:gridCol w="716914"/>
                <a:gridCol w="912494"/>
                <a:gridCol w="366395"/>
                <a:gridCol w="912495"/>
                <a:gridCol w="549910"/>
                <a:gridCol w="2132330"/>
              </a:tblGrid>
              <a:tr h="1421662">
                <a:tc>
                  <a:txBody>
                    <a:bodyPr/>
                    <a:lstStyle/>
                    <a:p>
                      <a:pPr marL="31750">
                        <a:lnSpc>
                          <a:spcPts val="2480"/>
                        </a:lnSpc>
                      </a:pPr>
                      <a:r>
                        <a:rPr dirty="0" sz="2400" spc="-5" b="1">
                          <a:latin typeface="Courier New"/>
                          <a:cs typeface="Courier New"/>
                        </a:rPr>
                        <a:t>void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2480"/>
                        </a:lnSpc>
                      </a:pPr>
                      <a:r>
                        <a:rPr dirty="0" sz="2400" spc="-10" b="1">
                          <a:latin typeface="Courier New"/>
                          <a:cs typeface="Courier New"/>
                        </a:rPr>
                        <a:t>Func(</a:t>
                      </a:r>
                      <a:endParaRPr sz="2400">
                        <a:latin typeface="Courier New"/>
                        <a:cs typeface="Courier New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sz="2650">
                        <a:latin typeface="Times New Roman"/>
                        <a:cs typeface="Times New Roman"/>
                      </a:endParaRPr>
                    </a:p>
                    <a:p>
                      <a:pPr marL="574675">
                        <a:lnSpc>
                          <a:spcPct val="100000"/>
                        </a:lnSpc>
                      </a:pPr>
                      <a:r>
                        <a:rPr dirty="0" sz="3400">
                          <a:latin typeface="Wingdings"/>
                          <a:cs typeface="Wingdings"/>
                        </a:rPr>
                        <a:t></a:t>
                      </a:r>
                      <a:endParaRPr sz="3400">
                        <a:latin typeface="Wingdings"/>
                        <a:cs typeface="Wingdings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82550">
                        <a:lnSpc>
                          <a:spcPts val="2480"/>
                        </a:lnSpc>
                      </a:pPr>
                      <a:r>
                        <a:rPr dirty="0" sz="2400" spc="-5" b="1">
                          <a:solidFill>
                            <a:srgbClr val="FF0000"/>
                          </a:solidFill>
                          <a:latin typeface="Courier New"/>
                          <a:cs typeface="Courier New"/>
                        </a:rPr>
                        <a:t>int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83185">
                        <a:lnSpc>
                          <a:spcPts val="2480"/>
                        </a:lnSpc>
                      </a:pPr>
                      <a:r>
                        <a:rPr dirty="0" sz="2400" b="1">
                          <a:solidFill>
                            <a:srgbClr val="FF0000"/>
                          </a:solidFill>
                          <a:latin typeface="Courier New"/>
                          <a:cs typeface="Courier New"/>
                        </a:rPr>
                        <a:t>*</a:t>
                      </a:r>
                      <a:r>
                        <a:rPr dirty="0" sz="2400" spc="-85" b="1">
                          <a:solidFill>
                            <a:srgbClr val="FF0000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2400" b="1">
                          <a:solidFill>
                            <a:srgbClr val="FF0000"/>
                          </a:solidFill>
                          <a:latin typeface="Courier New"/>
                          <a:cs typeface="Courier New"/>
                        </a:rPr>
                        <a:t>p</a:t>
                      </a:r>
                      <a:r>
                        <a:rPr dirty="0" sz="2400" b="1">
                          <a:latin typeface="Courier New"/>
                          <a:cs typeface="Courier New"/>
                        </a:rPr>
                        <a:t>)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80"/>
                        </a:lnSpc>
                      </a:pPr>
                      <a:r>
                        <a:rPr dirty="0" sz="2400" b="1">
                          <a:latin typeface="Courier New"/>
                          <a:cs typeface="Courier New"/>
                        </a:rPr>
                        <a:t>{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2480"/>
                        </a:lnSpc>
                      </a:pPr>
                      <a:r>
                        <a:rPr dirty="0" sz="2400" spc="-10" b="1">
                          <a:latin typeface="Courier New"/>
                          <a:cs typeface="Courier New"/>
                        </a:rPr>
                        <a:t>cout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80"/>
                        </a:lnSpc>
                      </a:pPr>
                      <a:r>
                        <a:rPr dirty="0" sz="2400" b="1">
                          <a:latin typeface="Courier New"/>
                          <a:cs typeface="Courier New"/>
                        </a:rPr>
                        <a:t>&lt;&lt;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ts val="2480"/>
                        </a:lnSpc>
                      </a:pPr>
                      <a:r>
                        <a:rPr dirty="0" sz="2400" spc="-10" b="1">
                          <a:latin typeface="Courier New"/>
                          <a:cs typeface="Courier New"/>
                        </a:rPr>
                        <a:t>sizeof(p);}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</a:tr>
              <a:tr h="539439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125"/>
                        </a:spcBef>
                      </a:pPr>
                      <a:r>
                        <a:rPr dirty="0" sz="2400" spc="-5" b="1">
                          <a:latin typeface="Courier New"/>
                          <a:cs typeface="Courier New"/>
                        </a:rPr>
                        <a:t>void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B="0" marT="142875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125"/>
                        </a:spcBef>
                      </a:pPr>
                      <a:r>
                        <a:rPr dirty="0" sz="2400" spc="-10" b="1">
                          <a:latin typeface="Courier New"/>
                          <a:cs typeface="Courier New"/>
                        </a:rPr>
                        <a:t>Func(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B="0" marT="142875"/>
                </a:tc>
                <a:tc>
                  <a:txBody>
                    <a:bodyPr/>
                    <a:lstStyle/>
                    <a:p>
                      <a:pPr algn="r" marR="82550">
                        <a:lnSpc>
                          <a:spcPct val="100000"/>
                        </a:lnSpc>
                        <a:spcBef>
                          <a:spcPts val="1125"/>
                        </a:spcBef>
                      </a:pPr>
                      <a:r>
                        <a:rPr dirty="0" sz="2400" spc="-5" b="1">
                          <a:solidFill>
                            <a:srgbClr val="FF0000"/>
                          </a:solidFill>
                          <a:latin typeface="Courier New"/>
                          <a:cs typeface="Courier New"/>
                        </a:rPr>
                        <a:t>int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B="0" marT="142875"/>
                </a:tc>
                <a:tc>
                  <a:txBody>
                    <a:bodyPr/>
                    <a:lstStyle/>
                    <a:p>
                      <a:pPr algn="r" marR="83185">
                        <a:lnSpc>
                          <a:spcPct val="100000"/>
                        </a:lnSpc>
                        <a:spcBef>
                          <a:spcPts val="1125"/>
                        </a:spcBef>
                      </a:pPr>
                      <a:r>
                        <a:rPr dirty="0" sz="2400" spc="-5" b="1">
                          <a:solidFill>
                            <a:srgbClr val="FF0000"/>
                          </a:solidFill>
                          <a:latin typeface="Courier New"/>
                          <a:cs typeface="Courier New"/>
                        </a:rPr>
                        <a:t>p[]</a:t>
                      </a:r>
                      <a:r>
                        <a:rPr dirty="0" sz="2400" spc="-5" b="1">
                          <a:latin typeface="Courier New"/>
                          <a:cs typeface="Courier New"/>
                        </a:rPr>
                        <a:t>)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B="0" marT="14287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25"/>
                        </a:spcBef>
                      </a:pPr>
                      <a:r>
                        <a:rPr dirty="0" sz="2400" b="1">
                          <a:latin typeface="Courier New"/>
                          <a:cs typeface="Courier New"/>
                        </a:rPr>
                        <a:t>{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B="0" marT="142875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125"/>
                        </a:spcBef>
                      </a:pPr>
                      <a:r>
                        <a:rPr dirty="0" sz="2400" spc="-10" b="1">
                          <a:latin typeface="Courier New"/>
                          <a:cs typeface="Courier New"/>
                        </a:rPr>
                        <a:t>cout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B="0" marT="14287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25"/>
                        </a:spcBef>
                      </a:pPr>
                      <a:r>
                        <a:rPr dirty="0" sz="2400" b="1">
                          <a:latin typeface="Courier New"/>
                          <a:cs typeface="Courier New"/>
                        </a:rPr>
                        <a:t>&lt;&lt;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B="0" marT="142875"/>
                </a:tc>
                <a:tc>
                  <a:txBody>
                    <a:bodyPr/>
                    <a:lstStyle/>
                    <a:p>
                      <a:pPr algn="r" marR="24130">
                        <a:lnSpc>
                          <a:spcPct val="100000"/>
                        </a:lnSpc>
                        <a:spcBef>
                          <a:spcPts val="1125"/>
                        </a:spcBef>
                      </a:pPr>
                      <a:r>
                        <a:rPr dirty="0" sz="2400" spc="-10" b="1">
                          <a:latin typeface="Courier New"/>
                          <a:cs typeface="Courier New"/>
                        </a:rPr>
                        <a:t>sizeof(p);}</a:t>
                      </a:r>
                      <a:endParaRPr sz="2400">
                        <a:latin typeface="Courier New"/>
                        <a:cs typeface="Courier New"/>
                      </a:endParaRPr>
                    </a:p>
                  </a:txBody>
                  <a:tcPr marL="0" marR="0" marB="0" marT="142875"/>
                </a:tc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5494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指针和数组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58267" y="638683"/>
            <a:ext cx="1801495" cy="5607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414020">
              <a:lnSpc>
                <a:spcPct val="100000"/>
              </a:lnSpc>
              <a:spcBef>
                <a:spcPts val="100"/>
              </a:spcBef>
            </a:pPr>
            <a:r>
              <a:rPr dirty="0" sz="900" spc="-10" b="1">
                <a:latin typeface="Courier New"/>
                <a:cs typeface="Courier New"/>
              </a:rPr>
              <a:t>#include &lt;iostream&gt; </a:t>
            </a:r>
            <a:r>
              <a:rPr dirty="0" sz="900" spc="-5" b="1">
                <a:latin typeface="Courier New"/>
                <a:cs typeface="Courier New"/>
              </a:rPr>
              <a:t> using</a:t>
            </a:r>
            <a:r>
              <a:rPr dirty="0" sz="900" spc="-40" b="1">
                <a:latin typeface="Courier New"/>
                <a:cs typeface="Courier New"/>
              </a:rPr>
              <a:t> </a:t>
            </a:r>
            <a:r>
              <a:rPr dirty="0" sz="900" spc="-10" b="1">
                <a:latin typeface="Courier New"/>
                <a:cs typeface="Courier New"/>
              </a:rPr>
              <a:t>namespace</a:t>
            </a:r>
            <a:r>
              <a:rPr dirty="0" sz="900" spc="-40" b="1">
                <a:latin typeface="Courier New"/>
                <a:cs typeface="Courier New"/>
              </a:rPr>
              <a:t> </a:t>
            </a:r>
            <a:r>
              <a:rPr dirty="0" sz="900" spc="-5" b="1">
                <a:latin typeface="Courier New"/>
                <a:cs typeface="Courier New"/>
              </a:rPr>
              <a:t>std;</a:t>
            </a:r>
            <a:endParaRPr sz="900">
              <a:latin typeface="Courier New"/>
              <a:cs typeface="Courier New"/>
            </a:endParaRPr>
          </a:p>
          <a:p>
            <a:pPr marL="12700">
              <a:lnSpc>
                <a:spcPts val="2050"/>
              </a:lnSpc>
              <a:tabLst>
                <a:tab pos="1651000" algn="l"/>
              </a:tabLst>
            </a:pPr>
            <a:r>
              <a:rPr dirty="0" sz="1800" spc="-5" b="1">
                <a:latin typeface="Courier New"/>
                <a:cs typeface="Courier New"/>
              </a:rPr>
              <a:t>in</a:t>
            </a:r>
            <a:r>
              <a:rPr dirty="0" sz="1800" b="1">
                <a:latin typeface="Courier New"/>
                <a:cs typeface="Courier New"/>
              </a:rPr>
              <a:t>t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5" b="1">
                <a:latin typeface="Courier New"/>
                <a:cs typeface="Courier New"/>
              </a:rPr>
              <a:t>m</a:t>
            </a:r>
            <a:r>
              <a:rPr dirty="0" sz="1800" spc="-5" b="1">
                <a:latin typeface="Courier New"/>
                <a:cs typeface="Courier New"/>
              </a:rPr>
              <a:t>ai</a:t>
            </a:r>
            <a:r>
              <a:rPr dirty="0" sz="1800" spc="-20" b="1">
                <a:latin typeface="Courier New"/>
                <a:cs typeface="Courier New"/>
              </a:rPr>
              <a:t>n</a:t>
            </a:r>
            <a:r>
              <a:rPr dirty="0" sz="1800" spc="-5" b="1">
                <a:latin typeface="Courier New"/>
                <a:cs typeface="Courier New"/>
              </a:rPr>
              <a:t>(</a:t>
            </a:r>
            <a:r>
              <a:rPr dirty="0" sz="1800" b="1">
                <a:latin typeface="Courier New"/>
                <a:cs typeface="Courier New"/>
              </a:rPr>
              <a:t>)</a:t>
            </a:r>
            <a:r>
              <a:rPr dirty="0" sz="1800" b="1">
                <a:latin typeface="Courier New"/>
                <a:cs typeface="Courier New"/>
              </a:rPr>
              <a:t>	</a:t>
            </a: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72667" y="1173860"/>
            <a:ext cx="1527810" cy="853440"/>
          </a:xfrm>
          <a:prstGeom prst="rect">
            <a:avLst/>
          </a:prstGeom>
        </p:spPr>
        <p:txBody>
          <a:bodyPr wrap="square" lIns="0" tIns="7620" rIns="0" bIns="0" rtlCol="0" vert="horz">
            <a:spAutoFit/>
          </a:bodyPr>
          <a:lstStyle/>
          <a:p>
            <a:pPr marL="12700" marR="5080">
              <a:lnSpc>
                <a:spcPct val="101699"/>
              </a:lnSpc>
              <a:spcBef>
                <a:spcPts val="60"/>
              </a:spcBef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10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a[200]; </a:t>
            </a:r>
            <a:r>
              <a:rPr dirty="0" sz="1800" spc="-1065" b="1"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FF0000"/>
                </a:solidFill>
                <a:latin typeface="Courier New"/>
                <a:cs typeface="Courier New"/>
              </a:rPr>
              <a:t>p</a:t>
            </a:r>
            <a:r>
              <a:rPr dirty="0" sz="1800" spc="-2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FF0000"/>
                </a:solidFill>
                <a:latin typeface="Courier New"/>
                <a:cs typeface="Courier New"/>
              </a:rPr>
              <a:t>=</a:t>
            </a:r>
            <a:r>
              <a:rPr dirty="0" sz="1800" spc="-3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a;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*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p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10;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001772" y="1173860"/>
            <a:ext cx="5739765" cy="8534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*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p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  <a:spcBef>
                <a:spcPts val="35"/>
              </a:spcBef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spc="-100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00AF50"/>
                </a:solidFill>
                <a:latin typeface="Courier New"/>
                <a:cs typeface="Courier New"/>
              </a:rPr>
              <a:t>p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指向数组</a:t>
            </a:r>
            <a:r>
              <a:rPr dirty="0" sz="1800" b="1">
                <a:solidFill>
                  <a:srgbClr val="00AF50"/>
                </a:solidFill>
                <a:latin typeface="Courier New"/>
                <a:cs typeface="Courier New"/>
              </a:rPr>
              <a:t>a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的起始地址，亦即</a:t>
            </a:r>
            <a:r>
              <a:rPr dirty="0" sz="1800" b="1">
                <a:solidFill>
                  <a:srgbClr val="00AF50"/>
                </a:solidFill>
                <a:latin typeface="Courier New"/>
                <a:cs typeface="Courier New"/>
              </a:rPr>
              <a:t>p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指向了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a[0]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使得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a[0]</a:t>
            </a:r>
            <a:r>
              <a:rPr dirty="0" sz="1800" spc="-80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00AF50"/>
                </a:solidFill>
                <a:latin typeface="Courier New"/>
                <a:cs typeface="Courier New"/>
              </a:rPr>
              <a:t>=</a:t>
            </a:r>
            <a:r>
              <a:rPr dirty="0" sz="1800" spc="-50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10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72667" y="2001088"/>
            <a:ext cx="2211705" cy="5753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latin typeface="Courier New"/>
                <a:cs typeface="Courier New"/>
              </a:rPr>
              <a:t>*(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p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+</a:t>
            </a:r>
            <a:r>
              <a:rPr dirty="0" sz="1800" spc="-1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1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)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10" b="1">
                <a:latin typeface="Courier New"/>
                <a:cs typeface="Courier New"/>
              </a:rPr>
              <a:t> 20;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800" spc="-10" b="1">
                <a:latin typeface="Courier New"/>
                <a:cs typeface="Courier New"/>
              </a:rPr>
              <a:t>p[0]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30;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6426" y="2001088"/>
            <a:ext cx="5133340" cy="5753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879475" algn="l"/>
              </a:tabLst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spc="-5" b="1">
                <a:solidFill>
                  <a:srgbClr val="00AF50"/>
                </a:solidFill>
                <a:latin typeface="Microsoft YaHei"/>
                <a:cs typeface="Microsoft YaHei"/>
              </a:rPr>
              <a:t>使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得	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a[1]</a:t>
            </a:r>
            <a:r>
              <a:rPr dirty="0" sz="1800" spc="-65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00AF50"/>
                </a:solidFill>
                <a:latin typeface="Courier New"/>
                <a:cs typeface="Courier New"/>
              </a:rPr>
              <a:t>=</a:t>
            </a:r>
            <a:r>
              <a:rPr dirty="0" sz="1800" spc="-50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20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  <a:tabLst>
                <a:tab pos="1333500" algn="l"/>
              </a:tabLst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//p[i]</a:t>
            </a:r>
            <a:r>
              <a:rPr dirty="0" sz="1800" spc="-40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和	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*(p+i)</a:t>
            </a:r>
            <a:r>
              <a:rPr dirty="0" sz="1800" spc="-65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是等效的，使得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a[0]</a:t>
            </a:r>
            <a:r>
              <a:rPr dirty="0" sz="1800" spc="-50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00AF50"/>
                </a:solidFill>
                <a:latin typeface="Courier New"/>
                <a:cs typeface="Courier New"/>
              </a:rPr>
              <a:t>=</a:t>
            </a:r>
            <a:r>
              <a:rPr dirty="0" sz="1800" spc="-45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30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755900" algn="l"/>
                <a:tab pos="3623310" algn="l"/>
              </a:tabLst>
            </a:pPr>
            <a:r>
              <a:rPr dirty="0" spc="-10">
                <a:solidFill>
                  <a:srgbClr val="000000"/>
                </a:solidFill>
              </a:rPr>
              <a:t>p[4] </a:t>
            </a:r>
            <a:r>
              <a:rPr dirty="0">
                <a:solidFill>
                  <a:srgbClr val="000000"/>
                </a:solidFill>
              </a:rPr>
              <a:t>= </a:t>
            </a:r>
            <a:r>
              <a:rPr dirty="0" spc="-10">
                <a:solidFill>
                  <a:srgbClr val="000000"/>
                </a:solidFill>
              </a:rPr>
              <a:t>40;	</a:t>
            </a:r>
            <a:r>
              <a:rPr dirty="0" spc="-5"/>
              <a:t>//</a:t>
            </a:r>
            <a:r>
              <a:rPr dirty="0">
                <a:latin typeface="Microsoft YaHei"/>
                <a:cs typeface="Microsoft YaHei"/>
              </a:rPr>
              <a:t>使得	</a:t>
            </a:r>
            <a:r>
              <a:rPr dirty="0" spc="-5"/>
              <a:t>a[4]</a:t>
            </a:r>
            <a:r>
              <a:rPr dirty="0" spc="-60"/>
              <a:t> </a:t>
            </a:r>
            <a:r>
              <a:rPr dirty="0"/>
              <a:t>=</a:t>
            </a:r>
            <a:r>
              <a:rPr dirty="0" spc="-55"/>
              <a:t> </a:t>
            </a:r>
            <a:r>
              <a:rPr dirty="0" spc="-5"/>
              <a:t>40</a:t>
            </a:r>
          </a:p>
          <a:p>
            <a:pPr marL="12700">
              <a:lnSpc>
                <a:spcPts val="2140"/>
              </a:lnSpc>
            </a:pPr>
            <a:r>
              <a:rPr dirty="0" spc="-5">
                <a:solidFill>
                  <a:srgbClr val="000000"/>
                </a:solidFill>
              </a:rPr>
              <a:t>for(</a:t>
            </a:r>
            <a:r>
              <a:rPr dirty="0" spc="-35">
                <a:solidFill>
                  <a:srgbClr val="000000"/>
                </a:solidFill>
              </a:rPr>
              <a:t> </a:t>
            </a:r>
            <a:r>
              <a:rPr dirty="0" spc="-5">
                <a:solidFill>
                  <a:srgbClr val="000000"/>
                </a:solidFill>
              </a:rPr>
              <a:t>int</a:t>
            </a:r>
            <a:r>
              <a:rPr dirty="0" spc="-35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i</a:t>
            </a:r>
            <a:r>
              <a:rPr dirty="0" spc="-25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=</a:t>
            </a:r>
            <a:r>
              <a:rPr dirty="0" spc="-15">
                <a:solidFill>
                  <a:srgbClr val="000000"/>
                </a:solidFill>
              </a:rPr>
              <a:t> </a:t>
            </a:r>
            <a:r>
              <a:rPr dirty="0" spc="-5">
                <a:solidFill>
                  <a:srgbClr val="000000"/>
                </a:solidFill>
              </a:rPr>
              <a:t>0;i</a:t>
            </a:r>
            <a:r>
              <a:rPr dirty="0" spc="-3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&lt;</a:t>
            </a:r>
            <a:r>
              <a:rPr dirty="0" spc="-25">
                <a:solidFill>
                  <a:srgbClr val="000000"/>
                </a:solidFill>
              </a:rPr>
              <a:t> </a:t>
            </a:r>
            <a:r>
              <a:rPr dirty="0" spc="-5">
                <a:solidFill>
                  <a:srgbClr val="000000"/>
                </a:solidFill>
              </a:rPr>
              <a:t>10;</a:t>
            </a:r>
            <a:r>
              <a:rPr dirty="0" spc="-35">
                <a:solidFill>
                  <a:srgbClr val="000000"/>
                </a:solidFill>
              </a:rPr>
              <a:t> </a:t>
            </a:r>
            <a:r>
              <a:rPr dirty="0" spc="-5">
                <a:solidFill>
                  <a:srgbClr val="000000"/>
                </a:solidFill>
              </a:rPr>
              <a:t>++i)</a:t>
            </a:r>
            <a:r>
              <a:rPr dirty="0" spc="-25">
                <a:solidFill>
                  <a:srgbClr val="000000"/>
                </a:solidFill>
              </a:rPr>
              <a:t> </a:t>
            </a:r>
            <a:r>
              <a:rPr dirty="0" spc="-5"/>
              <a:t>//</a:t>
            </a:r>
            <a:r>
              <a:rPr dirty="0">
                <a:latin typeface="Microsoft YaHei"/>
                <a:cs typeface="Microsoft YaHei"/>
              </a:rPr>
              <a:t>对数</a:t>
            </a:r>
            <a:r>
              <a:rPr dirty="0" spc="-5">
                <a:latin typeface="Microsoft YaHei"/>
                <a:cs typeface="Microsoft YaHei"/>
              </a:rPr>
              <a:t>组</a:t>
            </a:r>
            <a:r>
              <a:rPr dirty="0" spc="-5"/>
              <a:t>a</a:t>
            </a:r>
            <a:r>
              <a:rPr dirty="0">
                <a:latin typeface="Microsoft YaHei"/>
                <a:cs typeface="Microsoft YaHei"/>
              </a:rPr>
              <a:t>的前</a:t>
            </a:r>
            <a:r>
              <a:rPr dirty="0" spc="-5"/>
              <a:t>10</a:t>
            </a:r>
            <a:r>
              <a:rPr dirty="0">
                <a:latin typeface="Microsoft YaHei"/>
                <a:cs typeface="Microsoft YaHei"/>
              </a:rPr>
              <a:t>个元素进行赋值</a:t>
            </a:r>
          </a:p>
          <a:p>
            <a:pPr marL="287020">
              <a:lnSpc>
                <a:spcPts val="2140"/>
              </a:lnSpc>
            </a:pPr>
            <a:r>
              <a:rPr dirty="0" spc="-10">
                <a:solidFill>
                  <a:srgbClr val="000000"/>
                </a:solidFill>
              </a:rPr>
              <a:t>*(</a:t>
            </a:r>
            <a:r>
              <a:rPr dirty="0" spc="-3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p</a:t>
            </a:r>
            <a:r>
              <a:rPr dirty="0" spc="-15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+</a:t>
            </a:r>
            <a:r>
              <a:rPr dirty="0" spc="-35">
                <a:solidFill>
                  <a:srgbClr val="000000"/>
                </a:solidFill>
              </a:rPr>
              <a:t> </a:t>
            </a:r>
            <a:r>
              <a:rPr dirty="0" spc="-10">
                <a:solidFill>
                  <a:srgbClr val="000000"/>
                </a:solidFill>
              </a:rPr>
              <a:t>i)</a:t>
            </a:r>
            <a:r>
              <a:rPr dirty="0" spc="-3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=</a:t>
            </a:r>
            <a:r>
              <a:rPr dirty="0" spc="-30">
                <a:solidFill>
                  <a:srgbClr val="000000"/>
                </a:solidFill>
              </a:rPr>
              <a:t> </a:t>
            </a:r>
            <a:r>
              <a:rPr dirty="0" spc="-5">
                <a:solidFill>
                  <a:srgbClr val="000000"/>
                </a:solidFill>
              </a:rPr>
              <a:t>i;</a:t>
            </a:r>
          </a:p>
          <a:p>
            <a:pPr marL="12700">
              <a:lnSpc>
                <a:spcPct val="100000"/>
              </a:lnSpc>
              <a:spcBef>
                <a:spcPts val="35"/>
              </a:spcBef>
              <a:tabLst>
                <a:tab pos="2755900" algn="l"/>
                <a:tab pos="3895725" algn="l"/>
              </a:tabLst>
            </a:pPr>
            <a:r>
              <a:rPr dirty="0" spc="-10">
                <a:solidFill>
                  <a:srgbClr val="000000"/>
                </a:solidFill>
              </a:rPr>
              <a:t>++p;	</a:t>
            </a:r>
            <a:r>
              <a:rPr dirty="0" spc="-5"/>
              <a:t>//</a:t>
            </a:r>
            <a:r>
              <a:rPr dirty="0" spc="-15"/>
              <a:t> </a:t>
            </a:r>
            <a:r>
              <a:rPr dirty="0"/>
              <a:t>p</a:t>
            </a:r>
            <a:r>
              <a:rPr dirty="0">
                <a:latin typeface="Microsoft YaHei"/>
                <a:cs typeface="Microsoft YaHei"/>
              </a:rPr>
              <a:t>指向	</a:t>
            </a:r>
            <a:r>
              <a:rPr dirty="0" spc="-5"/>
              <a:t>a[1]</a:t>
            </a:r>
          </a:p>
          <a:p>
            <a:pPr marL="12700" marR="5080">
              <a:lnSpc>
                <a:spcPct val="100000"/>
              </a:lnSpc>
              <a:tabLst>
                <a:tab pos="2755900" algn="l"/>
                <a:tab pos="4156710" algn="l"/>
              </a:tabLst>
            </a:pPr>
            <a:r>
              <a:rPr dirty="0" spc="-5">
                <a:solidFill>
                  <a:srgbClr val="000000"/>
                </a:solidFill>
              </a:rPr>
              <a:t>cout</a:t>
            </a:r>
            <a:r>
              <a:rPr dirty="0" spc="-25">
                <a:solidFill>
                  <a:srgbClr val="000000"/>
                </a:solidFill>
              </a:rPr>
              <a:t> </a:t>
            </a:r>
            <a:r>
              <a:rPr dirty="0" spc="-5">
                <a:solidFill>
                  <a:srgbClr val="000000"/>
                </a:solidFill>
              </a:rPr>
              <a:t>&lt;&lt;</a:t>
            </a:r>
            <a:r>
              <a:rPr dirty="0" spc="-10">
                <a:solidFill>
                  <a:srgbClr val="000000"/>
                </a:solidFill>
              </a:rPr>
              <a:t> </a:t>
            </a:r>
            <a:r>
              <a:rPr dirty="0" spc="-5">
                <a:solidFill>
                  <a:srgbClr val="000000"/>
                </a:solidFill>
              </a:rPr>
              <a:t>p[0]</a:t>
            </a:r>
            <a:r>
              <a:rPr dirty="0" spc="-20">
                <a:solidFill>
                  <a:srgbClr val="000000"/>
                </a:solidFill>
              </a:rPr>
              <a:t> </a:t>
            </a:r>
            <a:r>
              <a:rPr dirty="0" spc="-5">
                <a:solidFill>
                  <a:srgbClr val="000000"/>
                </a:solidFill>
              </a:rPr>
              <a:t>&lt;&lt;</a:t>
            </a:r>
            <a:r>
              <a:rPr dirty="0" spc="-20">
                <a:solidFill>
                  <a:srgbClr val="000000"/>
                </a:solidFill>
              </a:rPr>
              <a:t> </a:t>
            </a:r>
            <a:r>
              <a:rPr dirty="0" spc="-5">
                <a:solidFill>
                  <a:srgbClr val="000000"/>
                </a:solidFill>
              </a:rPr>
              <a:t>endl;</a:t>
            </a:r>
            <a:r>
              <a:rPr dirty="0" spc="-20">
                <a:solidFill>
                  <a:srgbClr val="000000"/>
                </a:solidFill>
              </a:rPr>
              <a:t> </a:t>
            </a:r>
            <a:r>
              <a:rPr dirty="0" spc="-5"/>
              <a:t>//</a:t>
            </a:r>
            <a:r>
              <a:rPr dirty="0">
                <a:latin typeface="Microsoft YaHei"/>
                <a:cs typeface="Microsoft YaHei"/>
              </a:rPr>
              <a:t>输出</a:t>
            </a:r>
            <a:r>
              <a:rPr dirty="0"/>
              <a:t>1	</a:t>
            </a:r>
            <a:r>
              <a:rPr dirty="0" spc="-5"/>
              <a:t>p[0]</a:t>
            </a:r>
            <a:r>
              <a:rPr dirty="0">
                <a:latin typeface="Microsoft YaHei"/>
                <a:cs typeface="Microsoft YaHei"/>
              </a:rPr>
              <a:t>等效于</a:t>
            </a:r>
            <a:r>
              <a:rPr dirty="0" spc="-5"/>
              <a:t>*p,</a:t>
            </a:r>
            <a:r>
              <a:rPr dirty="0" spc="-130"/>
              <a:t> </a:t>
            </a:r>
            <a:r>
              <a:rPr dirty="0" spc="-5"/>
              <a:t>p[0]</a:t>
            </a:r>
            <a:r>
              <a:rPr dirty="0">
                <a:latin typeface="Microsoft YaHei"/>
                <a:cs typeface="Microsoft YaHei"/>
              </a:rPr>
              <a:t>即是</a:t>
            </a:r>
            <a:r>
              <a:rPr dirty="0" spc="-5"/>
              <a:t>a[1] </a:t>
            </a:r>
            <a:r>
              <a:rPr dirty="0" spc="-1065"/>
              <a:t> </a:t>
            </a:r>
            <a:r>
              <a:rPr dirty="0">
                <a:solidFill>
                  <a:srgbClr val="000000"/>
                </a:solidFill>
              </a:rPr>
              <a:t>p</a:t>
            </a:r>
            <a:r>
              <a:rPr dirty="0" spc="-5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=</a:t>
            </a:r>
            <a:r>
              <a:rPr dirty="0" spc="-15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a</a:t>
            </a:r>
            <a:r>
              <a:rPr dirty="0" spc="-15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+</a:t>
            </a:r>
            <a:r>
              <a:rPr dirty="0" spc="-15">
                <a:solidFill>
                  <a:srgbClr val="000000"/>
                </a:solidFill>
              </a:rPr>
              <a:t> </a:t>
            </a:r>
            <a:r>
              <a:rPr dirty="0" spc="-5">
                <a:solidFill>
                  <a:srgbClr val="000000"/>
                </a:solidFill>
              </a:rPr>
              <a:t>6;	</a:t>
            </a:r>
            <a:r>
              <a:rPr dirty="0" spc="-5">
                <a:solidFill>
                  <a:srgbClr val="FF0000"/>
                </a:solidFill>
              </a:rPr>
              <a:t>//</a:t>
            </a:r>
            <a:r>
              <a:rPr dirty="0" spc="-2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p</a:t>
            </a:r>
            <a:r>
              <a:rPr dirty="0">
                <a:solidFill>
                  <a:srgbClr val="FF0000"/>
                </a:solidFill>
                <a:latin typeface="Microsoft YaHei"/>
                <a:cs typeface="Microsoft YaHei"/>
              </a:rPr>
              <a:t>指向</a:t>
            </a:r>
            <a:r>
              <a:rPr dirty="0" spc="-5">
                <a:solidFill>
                  <a:srgbClr val="FF0000"/>
                </a:solidFill>
              </a:rPr>
              <a:t>a[6]</a:t>
            </a:r>
          </a:p>
          <a:p>
            <a:pPr marL="12700">
              <a:lnSpc>
                <a:spcPts val="2145"/>
              </a:lnSpc>
              <a:tabLst>
                <a:tab pos="3758565" algn="l"/>
              </a:tabLst>
            </a:pPr>
            <a:r>
              <a:rPr dirty="0" spc="-10">
                <a:solidFill>
                  <a:srgbClr val="000000"/>
                </a:solidFill>
              </a:rPr>
              <a:t>cout </a:t>
            </a:r>
            <a:r>
              <a:rPr dirty="0" spc="-5">
                <a:solidFill>
                  <a:srgbClr val="000000"/>
                </a:solidFill>
              </a:rPr>
              <a:t>&lt;&lt;</a:t>
            </a:r>
            <a:r>
              <a:rPr dirty="0" spc="-1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*</a:t>
            </a:r>
            <a:r>
              <a:rPr dirty="0" spc="-5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p</a:t>
            </a:r>
            <a:r>
              <a:rPr dirty="0" spc="-10">
                <a:solidFill>
                  <a:srgbClr val="000000"/>
                </a:solidFill>
              </a:rPr>
              <a:t> </a:t>
            </a:r>
            <a:r>
              <a:rPr dirty="0" spc="-5">
                <a:solidFill>
                  <a:srgbClr val="000000"/>
                </a:solidFill>
              </a:rPr>
              <a:t>&lt;&lt;</a:t>
            </a:r>
            <a:r>
              <a:rPr dirty="0" spc="-10">
                <a:solidFill>
                  <a:srgbClr val="000000"/>
                </a:solidFill>
              </a:rPr>
              <a:t> </a:t>
            </a:r>
            <a:r>
              <a:rPr dirty="0" spc="5">
                <a:solidFill>
                  <a:srgbClr val="000000"/>
                </a:solidFill>
              </a:rPr>
              <a:t>endl;</a:t>
            </a:r>
            <a:r>
              <a:rPr dirty="0" spc="5"/>
              <a:t>//</a:t>
            </a:r>
            <a:r>
              <a:rPr dirty="0" spc="-5"/>
              <a:t> </a:t>
            </a:r>
            <a:r>
              <a:rPr dirty="0" spc="-5">
                <a:latin typeface="Microsoft YaHei"/>
                <a:cs typeface="Microsoft YaHei"/>
              </a:rPr>
              <a:t>输</a:t>
            </a:r>
            <a:r>
              <a:rPr dirty="0">
                <a:latin typeface="Microsoft YaHei"/>
                <a:cs typeface="Microsoft YaHei"/>
              </a:rPr>
              <a:t>出	</a:t>
            </a:r>
            <a:r>
              <a:rPr dirty="0"/>
              <a:t>6</a:t>
            </a:r>
          </a:p>
          <a:p>
            <a:pPr marL="12700">
              <a:lnSpc>
                <a:spcPts val="2145"/>
              </a:lnSpc>
            </a:pPr>
            <a:r>
              <a:rPr dirty="0" spc="-10">
                <a:solidFill>
                  <a:srgbClr val="000000"/>
                </a:solidFill>
              </a:rPr>
              <a:t>return</a:t>
            </a:r>
            <a:r>
              <a:rPr dirty="0" spc="-60">
                <a:solidFill>
                  <a:srgbClr val="000000"/>
                </a:solidFill>
              </a:rPr>
              <a:t> </a:t>
            </a:r>
            <a:r>
              <a:rPr dirty="0" spc="-10">
                <a:solidFill>
                  <a:srgbClr val="000000"/>
                </a:solidFill>
              </a:rPr>
              <a:t>0;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258267" y="4740960"/>
            <a:ext cx="16319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430259" y="4797348"/>
            <a:ext cx="1778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29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5905" cy="786765"/>
            <a:chOff x="0" y="0"/>
            <a:chExt cx="9145905" cy="7867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78638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6511" y="0"/>
              <a:ext cx="2351532" cy="6858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6214871" y="0"/>
                  </a:moveTo>
                  <a:lnTo>
                    <a:pt x="0" y="0"/>
                  </a:lnTo>
                  <a:lnTo>
                    <a:pt x="0" y="33527"/>
                  </a:lnTo>
                  <a:lnTo>
                    <a:pt x="6214871" y="33527"/>
                  </a:lnTo>
                  <a:lnTo>
                    <a:pt x="6214871" y="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0" y="33527"/>
                  </a:moveTo>
                  <a:lnTo>
                    <a:pt x="6214871" y="33527"/>
                  </a:lnTo>
                  <a:lnTo>
                    <a:pt x="6214871" y="0"/>
                  </a:lnTo>
                  <a:lnTo>
                    <a:pt x="0" y="0"/>
                  </a:lnTo>
                  <a:lnTo>
                    <a:pt x="0" y="33527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/>
          <p:cNvGrpSpPr/>
          <p:nvPr/>
        </p:nvGrpSpPr>
        <p:grpSpPr>
          <a:xfrm>
            <a:off x="-126" y="5036692"/>
            <a:ext cx="9145905" cy="108585"/>
            <a:chOff x="-126" y="5036692"/>
            <a:chExt cx="9145905" cy="108585"/>
          </a:xfrm>
        </p:grpSpPr>
        <p:sp>
          <p:nvSpPr>
            <p:cNvPr id="8" name="object 8"/>
            <p:cNvSpPr/>
            <p:nvPr/>
          </p:nvSpPr>
          <p:spPr>
            <a:xfrm>
              <a:off x="762" y="5037581"/>
              <a:ext cx="7429500" cy="106680"/>
            </a:xfrm>
            <a:custGeom>
              <a:avLst/>
              <a:gdLst/>
              <a:ahLst/>
              <a:cxnLst/>
              <a:rect l="l" t="t" r="r" b="b"/>
              <a:pathLst>
                <a:path w="7429500" h="106679">
                  <a:moveTo>
                    <a:pt x="0" y="106680"/>
                  </a:moveTo>
                  <a:lnTo>
                    <a:pt x="7429500" y="106680"/>
                  </a:lnTo>
                  <a:lnTo>
                    <a:pt x="7429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17145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1714500" y="106680"/>
                  </a:lnTo>
                  <a:lnTo>
                    <a:pt x="1714500" y="0"/>
                  </a:lnTo>
                  <a:close/>
                </a:path>
              </a:pathLst>
            </a:custGeom>
            <a:solidFill>
              <a:srgbClr val="920A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0" y="106680"/>
                  </a:moveTo>
                  <a:lnTo>
                    <a:pt x="1714500" y="106680"/>
                  </a:lnTo>
                  <a:lnTo>
                    <a:pt x="1714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3853688" y="2009978"/>
            <a:ext cx="1328420" cy="45212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800" spc="-10"/>
              <a:t>指针</a:t>
            </a:r>
            <a:r>
              <a:rPr dirty="0" sz="2800" spc="-5">
                <a:latin typeface="Arial MT"/>
                <a:cs typeface="Arial MT"/>
              </a:rPr>
              <a:t>(</a:t>
            </a:r>
            <a:r>
              <a:rPr dirty="0" sz="2800" spc="-10"/>
              <a:t>一</a:t>
            </a:r>
            <a:r>
              <a:rPr dirty="0" sz="2800" spc="-5">
                <a:latin typeface="Arial MT"/>
                <a:cs typeface="Arial MT"/>
              </a:rPr>
              <a:t>)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14300">
              <a:lnSpc>
                <a:spcPts val="1410"/>
              </a:lnSpc>
            </a:pPr>
            <a:fld id="{81D60167-4931-47E6-BA6A-407CBD079E47}" type="slidenum">
              <a:rPr dirty="0"/>
              <a:t>2</a:t>
            </a:fld>
          </a:p>
        </p:txBody>
      </p:sp>
      <p:sp>
        <p:nvSpPr>
          <p:cNvPr id="13" name="object 13"/>
          <p:cNvSpPr txBox="1"/>
          <p:nvPr/>
        </p:nvSpPr>
        <p:spPr>
          <a:xfrm>
            <a:off x="2995422" y="76327"/>
            <a:ext cx="39122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信息科学技术学院《程序设计与算</a:t>
            </a:r>
            <a:r>
              <a:rPr dirty="0" sz="1800" spc="-15">
                <a:latin typeface="Microsoft YaHei"/>
                <a:cs typeface="Microsoft YaHei"/>
              </a:rPr>
              <a:t>法</a:t>
            </a:r>
            <a:r>
              <a:rPr dirty="0" sz="1800">
                <a:latin typeface="Microsoft YaHei"/>
                <a:cs typeface="Microsoft YaHei"/>
              </a:rPr>
              <a:t>》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5494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指针和数组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58267" y="629538"/>
            <a:ext cx="5520055" cy="441515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3058795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#include &lt;iostream&gt;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using</a:t>
            </a:r>
            <a:r>
              <a:rPr dirty="0" sz="1600" spc="-3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namespace</a:t>
            </a:r>
            <a:r>
              <a:rPr dirty="0" sz="1600" spc="-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std;</a:t>
            </a:r>
            <a:endParaRPr sz="1600">
              <a:latin typeface="Courier New"/>
              <a:cs typeface="Courier New"/>
            </a:endParaRPr>
          </a:p>
          <a:p>
            <a:pPr marL="927100" marR="5080" indent="-914400">
              <a:lnSpc>
                <a:spcPts val="1900"/>
              </a:lnSpc>
              <a:spcBef>
                <a:spcPts val="105"/>
              </a:spcBef>
            </a:pPr>
            <a:r>
              <a:rPr dirty="0" sz="1600" spc="-5" b="1">
                <a:latin typeface="Courier New"/>
                <a:cs typeface="Courier New"/>
              </a:rPr>
              <a:t>void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Reverse(</a:t>
            </a: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int</a:t>
            </a:r>
            <a:r>
              <a:rPr dirty="0" sz="1600" spc="25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*</a:t>
            </a:r>
            <a:r>
              <a:rPr dirty="0" sz="1600" spc="-1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p</a:t>
            </a:r>
            <a:r>
              <a:rPr dirty="0" sz="1600" spc="-5" b="1">
                <a:latin typeface="Courier New"/>
                <a:cs typeface="Courier New"/>
              </a:rPr>
              <a:t>,int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size)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颠倒一个数组 </a:t>
            </a:r>
            <a:r>
              <a:rPr dirty="0" sz="1600" spc="-5" b="1">
                <a:latin typeface="Courier New"/>
                <a:cs typeface="Courier New"/>
              </a:rPr>
              <a:t>for(int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 =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0;i &lt; size/2; ++i)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1841500" marR="1350645">
              <a:lnSpc>
                <a:spcPts val="1920"/>
              </a:lnSpc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3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tmp</a:t>
            </a:r>
            <a:r>
              <a:rPr dirty="0" sz="1600" spc="5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4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p[i];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p[i]</a:t>
            </a:r>
            <a:r>
              <a:rPr dirty="0" sz="1600" spc="-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p[size-1-i];</a:t>
            </a:r>
            <a:endParaRPr sz="1600">
              <a:latin typeface="Courier New"/>
              <a:cs typeface="Courier New"/>
            </a:endParaRPr>
          </a:p>
          <a:p>
            <a:pPr marL="1841500">
              <a:lnSpc>
                <a:spcPts val="1855"/>
              </a:lnSpc>
            </a:pPr>
            <a:r>
              <a:rPr dirty="0" sz="1600" spc="-5" b="1">
                <a:latin typeface="Courier New"/>
                <a:cs typeface="Courier New"/>
              </a:rPr>
              <a:t>p[size-1-i]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tmp;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  <a:spcBef>
                <a:spcPts val="5"/>
              </a:spcBef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5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main()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a[5]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{1,2,3,4,5};</a:t>
            </a:r>
            <a:endParaRPr sz="1600">
              <a:latin typeface="Courier New"/>
              <a:cs typeface="Courier New"/>
            </a:endParaRPr>
          </a:p>
          <a:p>
            <a:pPr marL="927100" marR="556895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Reverse(</a:t>
            </a: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a</a:t>
            </a:r>
            <a:r>
              <a:rPr dirty="0" sz="1600" spc="-5" b="1">
                <a:latin typeface="Courier New"/>
                <a:cs typeface="Courier New"/>
              </a:rPr>
              <a:t>,sizeof(a)/sizeof(int)); </a:t>
            </a:r>
            <a:r>
              <a:rPr dirty="0" sz="1600" spc="-95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for(int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 =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0;i &lt; </a:t>
            </a:r>
            <a:r>
              <a:rPr dirty="0" sz="1600" b="1">
                <a:latin typeface="Courier New"/>
                <a:cs typeface="Courier New"/>
              </a:rPr>
              <a:t>5;</a:t>
            </a:r>
            <a:r>
              <a:rPr dirty="0" sz="1600" spc="-5" b="1">
                <a:latin typeface="Courier New"/>
                <a:cs typeface="Courier New"/>
              </a:rPr>
              <a:t> ++i) {</a:t>
            </a:r>
            <a:endParaRPr sz="1600">
              <a:latin typeface="Courier New"/>
              <a:cs typeface="Courier New"/>
            </a:endParaRPr>
          </a:p>
          <a:p>
            <a:pPr marL="1414780">
              <a:lnSpc>
                <a:spcPct val="100000"/>
              </a:lnSpc>
            </a:pPr>
            <a:r>
              <a:rPr dirty="0" sz="1600" b="1">
                <a:latin typeface="Courier New"/>
                <a:cs typeface="Courier New"/>
              </a:rPr>
              <a:t>cout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*(a+i)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","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  <a:spcBef>
                <a:spcPts val="5"/>
              </a:spcBef>
            </a:pP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spc="-55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Courier New"/>
                <a:cs typeface="Courier New"/>
              </a:rPr>
              <a:t>0;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r>
              <a:rPr dirty="0" sz="1600" spc="-3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940408"/>
                </a:solidFill>
                <a:latin typeface="Courier New"/>
                <a:cs typeface="Courier New"/>
              </a:rPr>
              <a:t>=&gt;</a:t>
            </a:r>
            <a:r>
              <a:rPr dirty="0" sz="1600" spc="-25" b="1">
                <a:solidFill>
                  <a:srgbClr val="940408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940408"/>
                </a:solidFill>
                <a:latin typeface="Courier New"/>
                <a:cs typeface="Courier New"/>
              </a:rPr>
              <a:t>5,4,3,2,1,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430259" y="4797348"/>
            <a:ext cx="1778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30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252586" y="4667199"/>
            <a:ext cx="711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九寨沟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37133" y="2333625"/>
            <a:ext cx="1678939" cy="42227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/>
              <a:t>指针的概念</a:t>
            </a:r>
            <a:endParaRPr sz="2600"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29001" y="428116"/>
            <a:ext cx="6216650" cy="415912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1590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指针的基本概念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14300">
              <a:lnSpc>
                <a:spcPts val="1410"/>
              </a:lnSpc>
            </a:pPr>
            <a:fld id="{81D60167-4931-47E6-BA6A-407CBD079E47}" type="slidenum">
              <a:rPr dirty="0"/>
              <a:t>5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793826"/>
            <a:ext cx="8393430" cy="3684904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每个变量都被存放在从</a:t>
            </a:r>
            <a:r>
              <a:rPr dirty="0" sz="2000" spc="-10">
                <a:latin typeface="Microsoft YaHei"/>
                <a:cs typeface="Microsoft YaHei"/>
              </a:rPr>
              <a:t>某</a:t>
            </a:r>
            <a:r>
              <a:rPr dirty="0" sz="2000">
                <a:latin typeface="Microsoft YaHei"/>
                <a:cs typeface="Microsoft YaHei"/>
              </a:rPr>
              <a:t>个内</a:t>
            </a:r>
            <a:r>
              <a:rPr dirty="0" sz="2000" spc="-10">
                <a:latin typeface="Microsoft YaHei"/>
                <a:cs typeface="Microsoft YaHei"/>
              </a:rPr>
              <a:t>存</a:t>
            </a:r>
            <a:r>
              <a:rPr dirty="0" sz="2000">
                <a:latin typeface="Microsoft YaHei"/>
                <a:cs typeface="Microsoft YaHei"/>
              </a:rPr>
              <a:t>地</a:t>
            </a:r>
            <a:r>
              <a:rPr dirty="0" sz="2000" spc="5">
                <a:latin typeface="Microsoft YaHei"/>
                <a:cs typeface="Microsoft YaHei"/>
              </a:rPr>
              <a:t>址</a:t>
            </a:r>
            <a:r>
              <a:rPr dirty="0" sz="2000" spc="-10">
                <a:latin typeface="Microsoft YaHei"/>
                <a:cs typeface="Microsoft YaHei"/>
              </a:rPr>
              <a:t>（</a:t>
            </a:r>
            <a:r>
              <a:rPr dirty="0" sz="2000" spc="5">
                <a:latin typeface="Microsoft YaHei"/>
                <a:cs typeface="Microsoft YaHei"/>
              </a:rPr>
              <a:t>以字</a:t>
            </a:r>
            <a:r>
              <a:rPr dirty="0" sz="2000" spc="-20">
                <a:latin typeface="Microsoft YaHei"/>
                <a:cs typeface="Microsoft YaHei"/>
              </a:rPr>
              <a:t>节</a:t>
            </a:r>
            <a:r>
              <a:rPr dirty="0" sz="2000" spc="5">
                <a:latin typeface="Microsoft YaHei"/>
                <a:cs typeface="Microsoft YaHei"/>
              </a:rPr>
              <a:t>为单</a:t>
            </a:r>
            <a:r>
              <a:rPr dirty="0" sz="2000" spc="-20">
                <a:latin typeface="Microsoft YaHei"/>
                <a:cs typeface="Microsoft YaHei"/>
              </a:rPr>
              <a:t>位</a:t>
            </a:r>
            <a:r>
              <a:rPr dirty="0" sz="2000" spc="5">
                <a:latin typeface="Microsoft YaHei"/>
                <a:cs typeface="Microsoft YaHei"/>
              </a:rPr>
              <a:t>）开</a:t>
            </a:r>
            <a:r>
              <a:rPr dirty="0" sz="2000" spc="-15">
                <a:latin typeface="Microsoft YaHei"/>
                <a:cs typeface="Microsoft YaHei"/>
              </a:rPr>
              <a:t>始</a:t>
            </a:r>
            <a:r>
              <a:rPr dirty="0" sz="2000" spc="5">
                <a:latin typeface="Microsoft YaHei"/>
                <a:cs typeface="Microsoft YaHei"/>
              </a:rPr>
              <a:t>的若</a:t>
            </a:r>
            <a:r>
              <a:rPr dirty="0" sz="2000" spc="-20">
                <a:latin typeface="Microsoft YaHei"/>
                <a:cs typeface="Microsoft YaHei"/>
              </a:rPr>
              <a:t>干</a:t>
            </a:r>
            <a:r>
              <a:rPr dirty="0" sz="2000" spc="5">
                <a:latin typeface="Microsoft YaHei"/>
                <a:cs typeface="Microsoft YaHei"/>
              </a:rPr>
              <a:t>个字节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中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“指针”，也称作“指</a:t>
            </a:r>
            <a:r>
              <a:rPr dirty="0" sz="2000" spc="-15">
                <a:latin typeface="Microsoft YaHei"/>
                <a:cs typeface="Microsoft YaHei"/>
              </a:rPr>
              <a:t>针</a:t>
            </a:r>
            <a:r>
              <a:rPr dirty="0" sz="2000">
                <a:latin typeface="Microsoft YaHei"/>
                <a:cs typeface="Microsoft YaHei"/>
              </a:rPr>
              <a:t>变量</a:t>
            </a:r>
            <a:r>
              <a:rPr dirty="0" sz="2000" spc="-5">
                <a:latin typeface="Microsoft YaHei"/>
                <a:cs typeface="Microsoft YaHei"/>
              </a:rPr>
              <a:t>”，</a:t>
            </a:r>
            <a:r>
              <a:rPr dirty="0" sz="2000">
                <a:latin typeface="Microsoft YaHei"/>
                <a:cs typeface="Microsoft YaHei"/>
              </a:rPr>
              <a:t>大</a:t>
            </a:r>
            <a:r>
              <a:rPr dirty="0" sz="2000" spc="-15">
                <a:latin typeface="Microsoft YaHei"/>
                <a:cs typeface="Microsoft YaHei"/>
              </a:rPr>
              <a:t>小</a:t>
            </a:r>
            <a:r>
              <a:rPr dirty="0" sz="2000">
                <a:latin typeface="Microsoft YaHei"/>
                <a:cs typeface="Microsoft YaHei"/>
              </a:rPr>
              <a:t>为4个</a:t>
            </a:r>
            <a:r>
              <a:rPr dirty="0" sz="2000" spc="-15">
                <a:latin typeface="Microsoft YaHei"/>
                <a:cs typeface="Microsoft YaHei"/>
              </a:rPr>
              <a:t>字</a:t>
            </a:r>
            <a:r>
              <a:rPr dirty="0" sz="2000">
                <a:latin typeface="Microsoft YaHei"/>
                <a:cs typeface="Microsoft YaHei"/>
              </a:rPr>
              <a:t>节（</a:t>
            </a:r>
            <a:r>
              <a:rPr dirty="0" sz="2000" spc="-15">
                <a:latin typeface="Microsoft YaHei"/>
                <a:cs typeface="Microsoft YaHei"/>
              </a:rPr>
              <a:t>或</a:t>
            </a:r>
            <a:r>
              <a:rPr dirty="0" sz="2000">
                <a:latin typeface="Microsoft YaHei"/>
                <a:cs typeface="Microsoft YaHei"/>
              </a:rPr>
              <a:t>8个字</a:t>
            </a:r>
            <a:r>
              <a:rPr dirty="0" sz="2000" spc="-15">
                <a:latin typeface="Microsoft YaHei"/>
                <a:cs typeface="Microsoft YaHei"/>
              </a:rPr>
              <a:t>节</a:t>
            </a:r>
            <a:r>
              <a:rPr dirty="0" sz="2000">
                <a:latin typeface="Microsoft YaHei"/>
                <a:cs typeface="Microsoft YaHei"/>
              </a:rPr>
              <a:t>）的</a:t>
            </a:r>
            <a:r>
              <a:rPr dirty="0" sz="2000" spc="-15">
                <a:latin typeface="Microsoft YaHei"/>
                <a:cs typeface="Microsoft YaHei"/>
              </a:rPr>
              <a:t>变</a:t>
            </a:r>
            <a:r>
              <a:rPr dirty="0" sz="2000">
                <a:latin typeface="Microsoft YaHei"/>
                <a:cs typeface="Microsoft YaHei"/>
              </a:rPr>
              <a:t>量，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其内容代表一个内存地</a:t>
            </a:r>
            <a:r>
              <a:rPr dirty="0" sz="2000" spc="-10">
                <a:latin typeface="Microsoft YaHei"/>
                <a:cs typeface="Microsoft YaHei"/>
              </a:rPr>
              <a:t>址</a:t>
            </a:r>
            <a:r>
              <a:rPr dirty="0" sz="2000" spc="5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6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通过指针，能够对该指</a:t>
            </a:r>
            <a:r>
              <a:rPr dirty="0" sz="2000" spc="-15">
                <a:latin typeface="Microsoft YaHei"/>
                <a:cs typeface="Microsoft YaHei"/>
              </a:rPr>
              <a:t>针</a:t>
            </a:r>
            <a:r>
              <a:rPr dirty="0" sz="2000">
                <a:latin typeface="Microsoft YaHei"/>
                <a:cs typeface="Microsoft YaHei"/>
              </a:rPr>
              <a:t>指向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内存</a:t>
            </a:r>
            <a:r>
              <a:rPr dirty="0" sz="2000" spc="-15">
                <a:latin typeface="Microsoft YaHei"/>
                <a:cs typeface="Microsoft YaHei"/>
              </a:rPr>
              <a:t>区</a:t>
            </a:r>
            <a:r>
              <a:rPr dirty="0" sz="2000">
                <a:latin typeface="Microsoft YaHei"/>
                <a:cs typeface="Microsoft YaHei"/>
              </a:rPr>
              <a:t>域进</a:t>
            </a:r>
            <a:r>
              <a:rPr dirty="0" sz="2000" spc="-15">
                <a:latin typeface="Microsoft YaHei"/>
                <a:cs typeface="Microsoft YaHei"/>
              </a:rPr>
              <a:t>行</a:t>
            </a:r>
            <a:r>
              <a:rPr dirty="0" sz="2000">
                <a:latin typeface="Microsoft YaHei"/>
                <a:cs typeface="Microsoft YaHei"/>
              </a:rPr>
              <a:t>读写。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Wingdings"/>
              <a:buChar char=""/>
            </a:pPr>
            <a:endParaRPr sz="26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如果把内存的每个字节</a:t>
            </a:r>
            <a:r>
              <a:rPr dirty="0" sz="2000" spc="-15">
                <a:latin typeface="Microsoft YaHei"/>
                <a:cs typeface="Microsoft YaHei"/>
              </a:rPr>
              <a:t>都</a:t>
            </a:r>
            <a:r>
              <a:rPr dirty="0" sz="2000">
                <a:latin typeface="Microsoft YaHei"/>
                <a:cs typeface="Microsoft YaHei"/>
              </a:rPr>
              <a:t>想像</a:t>
            </a:r>
            <a:r>
              <a:rPr dirty="0" sz="2000" spc="-15">
                <a:latin typeface="Microsoft YaHei"/>
                <a:cs typeface="Microsoft YaHei"/>
              </a:rPr>
              <a:t>成</a:t>
            </a:r>
            <a:r>
              <a:rPr dirty="0" sz="2000">
                <a:latin typeface="Microsoft YaHei"/>
                <a:cs typeface="Microsoft YaHei"/>
              </a:rPr>
              <a:t>宾馆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一个</a:t>
            </a:r>
            <a:r>
              <a:rPr dirty="0" sz="2000" spc="-15">
                <a:latin typeface="Microsoft YaHei"/>
                <a:cs typeface="Microsoft YaHei"/>
              </a:rPr>
              <a:t>房</a:t>
            </a:r>
            <a:r>
              <a:rPr dirty="0" sz="2000">
                <a:latin typeface="Microsoft YaHei"/>
                <a:cs typeface="Microsoft YaHei"/>
              </a:rPr>
              <a:t>间，</a:t>
            </a:r>
            <a:r>
              <a:rPr dirty="0" sz="2000" spc="-15">
                <a:latin typeface="Microsoft YaHei"/>
                <a:cs typeface="Microsoft YaHei"/>
              </a:rPr>
              <a:t>那</a:t>
            </a:r>
            <a:r>
              <a:rPr dirty="0" sz="2000">
                <a:latin typeface="Microsoft YaHei"/>
                <a:cs typeface="Microsoft YaHei"/>
              </a:rPr>
              <a:t>么内</a:t>
            </a:r>
            <a:r>
              <a:rPr dirty="0" sz="2000" spc="-15">
                <a:latin typeface="Microsoft YaHei"/>
                <a:cs typeface="Microsoft YaHei"/>
              </a:rPr>
              <a:t>存</a:t>
            </a:r>
            <a:r>
              <a:rPr dirty="0" sz="2000">
                <a:latin typeface="Microsoft YaHei"/>
                <a:cs typeface="Microsoft YaHei"/>
              </a:rPr>
              <a:t>地址</a:t>
            </a:r>
            <a:r>
              <a:rPr dirty="0" sz="2000" spc="-15">
                <a:latin typeface="Microsoft YaHei"/>
                <a:cs typeface="Microsoft YaHei"/>
              </a:rPr>
              <a:t>相</a:t>
            </a:r>
            <a:r>
              <a:rPr dirty="0" sz="2000">
                <a:latin typeface="Microsoft YaHei"/>
                <a:cs typeface="Microsoft YaHei"/>
              </a:rPr>
              <a:t>当于就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是房间号，而指针里存</a:t>
            </a:r>
            <a:r>
              <a:rPr dirty="0" sz="2000" spc="-10">
                <a:latin typeface="Microsoft YaHei"/>
                <a:cs typeface="Microsoft YaHei"/>
              </a:rPr>
              <a:t>放</a:t>
            </a:r>
            <a:r>
              <a:rPr dirty="0" sz="2000">
                <a:latin typeface="Microsoft YaHei"/>
                <a:cs typeface="Microsoft YaHei"/>
              </a:rPr>
              <a:t>的，</a:t>
            </a:r>
            <a:r>
              <a:rPr dirty="0" sz="2000" spc="-10">
                <a:latin typeface="Microsoft YaHei"/>
                <a:cs typeface="Microsoft YaHei"/>
              </a:rPr>
              <a:t>就</a:t>
            </a:r>
            <a:r>
              <a:rPr dirty="0" sz="2000">
                <a:latin typeface="Microsoft YaHei"/>
                <a:cs typeface="Microsoft YaHei"/>
              </a:rPr>
              <a:t>是房</a:t>
            </a:r>
            <a:r>
              <a:rPr dirty="0" sz="2000" spc="-10">
                <a:latin typeface="Microsoft YaHei"/>
                <a:cs typeface="Microsoft YaHei"/>
              </a:rPr>
              <a:t>间</a:t>
            </a:r>
            <a:r>
              <a:rPr dirty="0" sz="2000">
                <a:latin typeface="Microsoft YaHei"/>
                <a:cs typeface="Microsoft YaHei"/>
              </a:rPr>
              <a:t>号。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55003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指针的定义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14300">
              <a:lnSpc>
                <a:spcPts val="1410"/>
              </a:lnSpc>
            </a:pPr>
            <a:fld id="{81D60167-4931-47E6-BA6A-407CBD079E47}" type="slidenum">
              <a:rPr dirty="0"/>
              <a:t>5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1403984"/>
            <a:ext cx="2536190" cy="3308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923925" algn="l"/>
                <a:tab pos="1188720" algn="l"/>
              </a:tabLst>
            </a:pP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类型名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	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*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	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指针变量名;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58267" y="2303526"/>
            <a:ext cx="1549400" cy="9404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2000" spc="-5" b="1">
                <a:latin typeface="Courier New"/>
                <a:cs typeface="Courier New"/>
              </a:rPr>
              <a:t>int </a:t>
            </a:r>
            <a:r>
              <a:rPr dirty="0" sz="2000" b="1">
                <a:latin typeface="Courier New"/>
                <a:cs typeface="Courier New"/>
              </a:rPr>
              <a:t>* </a:t>
            </a:r>
            <a:r>
              <a:rPr dirty="0" sz="2000" spc="-5" b="1">
                <a:latin typeface="Courier New"/>
                <a:cs typeface="Courier New"/>
              </a:rPr>
              <a:t>p; </a:t>
            </a:r>
            <a:r>
              <a:rPr dirty="0" sz="200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char</a:t>
            </a:r>
            <a:r>
              <a:rPr dirty="0" sz="2000" spc="-4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*</a:t>
            </a:r>
            <a:r>
              <a:rPr dirty="0" sz="2000" spc="-4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pc; </a:t>
            </a:r>
            <a:r>
              <a:rPr dirty="0" sz="2000" spc="-119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float</a:t>
            </a:r>
            <a:r>
              <a:rPr dirty="0" sz="2000" spc="-8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*pf;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159000" y="2303526"/>
            <a:ext cx="5125085" cy="9404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R="153670">
              <a:lnSpc>
                <a:spcPct val="100000"/>
              </a:lnSpc>
              <a:spcBef>
                <a:spcPts val="100"/>
              </a:spcBef>
              <a:tabLst>
                <a:tab pos="365125" algn="l"/>
              </a:tabLst>
            </a:pPr>
            <a:r>
              <a:rPr dirty="0" sz="2000" spc="-5">
                <a:solidFill>
                  <a:srgbClr val="00AF50"/>
                </a:solidFill>
                <a:latin typeface="Microsoft YaHei"/>
                <a:cs typeface="Microsoft YaHei"/>
              </a:rPr>
              <a:t>//	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p</a:t>
            </a:r>
            <a:r>
              <a:rPr dirty="0" sz="2000" spc="-25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是一个指针，变量</a:t>
            </a:r>
            <a:r>
              <a:rPr dirty="0" sz="2000" spc="-45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p的类型是</a:t>
            </a:r>
            <a:r>
              <a:rPr dirty="0" sz="2000" spc="-35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2000" spc="-5">
                <a:solidFill>
                  <a:srgbClr val="070CEB"/>
                </a:solidFill>
                <a:latin typeface="Microsoft YaHei"/>
                <a:cs typeface="Microsoft YaHei"/>
              </a:rPr>
              <a:t>int</a:t>
            </a:r>
            <a:r>
              <a:rPr dirty="0" sz="2000" spc="-10">
                <a:solidFill>
                  <a:srgbClr val="070CEB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*</a:t>
            </a:r>
            <a:endParaRPr sz="2000">
              <a:latin typeface="Microsoft YaHei"/>
              <a:cs typeface="Microsoft YaHei"/>
            </a:endParaRPr>
          </a:p>
          <a:p>
            <a:pPr algn="ctr" marR="208915">
              <a:lnSpc>
                <a:spcPct val="100000"/>
              </a:lnSpc>
              <a:tabLst>
                <a:tab pos="363855" algn="l"/>
              </a:tabLst>
            </a:pPr>
            <a:r>
              <a:rPr dirty="0" sz="2000" spc="-5">
                <a:solidFill>
                  <a:srgbClr val="00AF50"/>
                </a:solidFill>
                <a:latin typeface="Microsoft YaHei"/>
                <a:cs typeface="Microsoft YaHei"/>
              </a:rPr>
              <a:t>//	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pc</a:t>
            </a:r>
            <a:r>
              <a:rPr dirty="0" sz="2000" spc="-15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是一个指针,</a:t>
            </a:r>
            <a:r>
              <a:rPr dirty="0" sz="2000" spc="-25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变量</a:t>
            </a:r>
            <a:r>
              <a:rPr dirty="0" sz="2000" spc="-25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pc</a:t>
            </a:r>
            <a:r>
              <a:rPr dirty="0" sz="2000" spc="-20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的类型是</a:t>
            </a:r>
            <a:r>
              <a:rPr dirty="0" sz="2000" spc="-30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2000" spc="-5">
                <a:solidFill>
                  <a:srgbClr val="070CEB"/>
                </a:solidFill>
                <a:latin typeface="Microsoft YaHei"/>
                <a:cs typeface="Microsoft YaHei"/>
              </a:rPr>
              <a:t>char</a:t>
            </a:r>
            <a:r>
              <a:rPr dirty="0" sz="2000" spc="-20">
                <a:solidFill>
                  <a:srgbClr val="070CEB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*</a:t>
            </a:r>
            <a:endParaRPr sz="2000">
              <a:latin typeface="Microsoft YaHei"/>
              <a:cs typeface="Microsoft YaHei"/>
            </a:endParaRPr>
          </a:p>
          <a:p>
            <a:pPr algn="ctr" marL="233045">
              <a:lnSpc>
                <a:spcPct val="100000"/>
              </a:lnSpc>
            </a:pPr>
            <a:r>
              <a:rPr dirty="0" sz="2000" spc="-5">
                <a:solidFill>
                  <a:srgbClr val="00AF50"/>
                </a:solidFill>
                <a:latin typeface="Microsoft YaHei"/>
                <a:cs typeface="Microsoft YaHei"/>
              </a:rPr>
              <a:t>//</a:t>
            </a:r>
            <a:r>
              <a:rPr dirty="0" sz="2000" spc="-15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2000" spc="-20">
                <a:solidFill>
                  <a:srgbClr val="00AF50"/>
                </a:solidFill>
                <a:latin typeface="Microsoft YaHei"/>
                <a:cs typeface="Microsoft YaHei"/>
              </a:rPr>
              <a:t>pf</a:t>
            </a:r>
            <a:r>
              <a:rPr dirty="0" sz="2000" spc="-35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是一个指针，变量</a:t>
            </a:r>
            <a:r>
              <a:rPr dirty="0" sz="2000" spc="-45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2000" spc="-20">
                <a:solidFill>
                  <a:srgbClr val="00AF50"/>
                </a:solidFill>
                <a:latin typeface="Microsoft YaHei"/>
                <a:cs typeface="Microsoft YaHei"/>
              </a:rPr>
              <a:t>pf</a:t>
            </a:r>
            <a:r>
              <a:rPr dirty="0" sz="2000" spc="-35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的类型是</a:t>
            </a:r>
            <a:r>
              <a:rPr dirty="0" sz="2000" spc="-20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2000" spc="-5">
                <a:solidFill>
                  <a:srgbClr val="070CEB"/>
                </a:solidFill>
                <a:latin typeface="Microsoft YaHei"/>
                <a:cs typeface="Microsoft YaHei"/>
              </a:rPr>
              <a:t>float</a:t>
            </a:r>
            <a:r>
              <a:rPr dirty="0" sz="2000" spc="-15">
                <a:solidFill>
                  <a:srgbClr val="070CEB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*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5494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指针的内容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14300">
              <a:lnSpc>
                <a:spcPts val="1410"/>
              </a:lnSpc>
            </a:pPr>
            <a:fld id="{81D60167-4931-47E6-BA6A-407CBD079E47}" type="slidenum">
              <a:rPr dirty="0"/>
              <a:t>5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329590" y="702945"/>
            <a:ext cx="3987800" cy="126555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spc="-5" b="1">
                <a:latin typeface="Courier New"/>
                <a:cs typeface="Courier New"/>
              </a:rPr>
              <a:t>int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*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p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(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int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*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)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40000;</a:t>
            </a:r>
            <a:endParaRPr sz="2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22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1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p内容：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29590" y="2248662"/>
            <a:ext cx="1807210" cy="94106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>
                <a:latin typeface="Microsoft YaHei"/>
                <a:cs typeface="Microsoft YaHei"/>
              </a:rPr>
              <a:t>十进制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十六进制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000">
                <a:latin typeface="Microsoft YaHei"/>
                <a:cs typeface="Microsoft YaHei"/>
              </a:rPr>
              <a:t>二进制每个比特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073400" y="2248662"/>
            <a:ext cx="5015865" cy="94106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>
                <a:latin typeface="Arial MT"/>
                <a:cs typeface="Arial MT"/>
              </a:rPr>
              <a:t>40000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Arial MT"/>
                <a:cs typeface="Arial MT"/>
              </a:rPr>
              <a:t>0x9C40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000">
                <a:latin typeface="Arial MT"/>
                <a:cs typeface="Arial MT"/>
              </a:rPr>
              <a:t>0000</a:t>
            </a:r>
            <a:r>
              <a:rPr dirty="0" sz="2000" spc="-2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0000</a:t>
            </a:r>
            <a:r>
              <a:rPr dirty="0" sz="2000" spc="-3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0000</a:t>
            </a:r>
            <a:r>
              <a:rPr dirty="0" sz="2000" spc="-2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0000</a:t>
            </a:r>
            <a:r>
              <a:rPr dirty="0" sz="2000" spc="-2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1001</a:t>
            </a:r>
            <a:r>
              <a:rPr dirty="0" sz="2000" spc="-30">
                <a:latin typeface="Arial MT"/>
                <a:cs typeface="Arial MT"/>
              </a:rPr>
              <a:t> </a:t>
            </a:r>
            <a:r>
              <a:rPr dirty="0" sz="2000" spc="-35">
                <a:latin typeface="Arial MT"/>
                <a:cs typeface="Arial MT"/>
              </a:rPr>
              <a:t>1100</a:t>
            </a:r>
            <a:r>
              <a:rPr dirty="0" sz="2000" spc="-2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0100</a:t>
            </a:r>
            <a:r>
              <a:rPr dirty="0" sz="2000" spc="-3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0000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29590" y="3466287"/>
            <a:ext cx="5450840" cy="941069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solidFill>
                  <a:srgbClr val="6600FF"/>
                </a:solidFill>
                <a:latin typeface="Microsoft YaHei"/>
                <a:cs typeface="Microsoft YaHei"/>
              </a:rPr>
              <a:t>p指向地</a:t>
            </a:r>
            <a:r>
              <a:rPr dirty="0" sz="2000" spc="5">
                <a:solidFill>
                  <a:srgbClr val="6600FF"/>
                </a:solidFill>
                <a:latin typeface="Microsoft YaHei"/>
                <a:cs typeface="Microsoft YaHei"/>
              </a:rPr>
              <a:t>址</a:t>
            </a:r>
            <a:r>
              <a:rPr dirty="0" sz="2000" spc="-5">
                <a:solidFill>
                  <a:srgbClr val="6600FF"/>
                </a:solidFill>
                <a:latin typeface="Microsoft YaHei"/>
                <a:cs typeface="Microsoft YaHei"/>
              </a:rPr>
              <a:t>40000，</a:t>
            </a:r>
            <a:r>
              <a:rPr dirty="0" sz="2000">
                <a:solidFill>
                  <a:srgbClr val="6600FF"/>
                </a:solidFill>
                <a:latin typeface="Microsoft YaHei"/>
                <a:cs typeface="Microsoft YaHei"/>
              </a:rPr>
              <a:t>地址</a:t>
            </a:r>
            <a:r>
              <a:rPr dirty="0" sz="2000" spc="-10">
                <a:solidFill>
                  <a:srgbClr val="6600FF"/>
                </a:solidFill>
                <a:latin typeface="Microsoft YaHei"/>
                <a:cs typeface="Microsoft YaHei"/>
              </a:rPr>
              <a:t>p就</a:t>
            </a:r>
            <a:r>
              <a:rPr dirty="0" sz="2000" spc="5">
                <a:solidFill>
                  <a:srgbClr val="6600FF"/>
                </a:solidFill>
                <a:latin typeface="Microsoft YaHei"/>
                <a:cs typeface="Microsoft YaHei"/>
              </a:rPr>
              <a:t>是地</a:t>
            </a:r>
            <a:r>
              <a:rPr dirty="0" sz="2000" spc="-15">
                <a:solidFill>
                  <a:srgbClr val="6600FF"/>
                </a:solidFill>
                <a:latin typeface="Microsoft YaHei"/>
                <a:cs typeface="Microsoft YaHei"/>
              </a:rPr>
              <a:t>址</a:t>
            </a:r>
            <a:r>
              <a:rPr dirty="0" sz="2000" spc="-5">
                <a:solidFill>
                  <a:srgbClr val="6600FF"/>
                </a:solidFill>
                <a:latin typeface="Microsoft YaHei"/>
                <a:cs typeface="Microsoft YaHei"/>
              </a:rPr>
              <a:t>40000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 spc="-5">
                <a:solidFill>
                  <a:srgbClr val="6600FF"/>
                </a:solidFill>
                <a:latin typeface="Microsoft YaHei"/>
                <a:cs typeface="Microsoft YaHei"/>
              </a:rPr>
              <a:t>*p</a:t>
            </a:r>
            <a:r>
              <a:rPr dirty="0" sz="2000" spc="-25">
                <a:solidFill>
                  <a:srgbClr val="6600FF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6600FF"/>
                </a:solidFill>
                <a:latin typeface="Microsoft YaHei"/>
                <a:cs typeface="Microsoft YaHei"/>
              </a:rPr>
              <a:t>就代表地址40000开始</a:t>
            </a:r>
            <a:r>
              <a:rPr dirty="0" sz="2000" spc="5">
                <a:solidFill>
                  <a:srgbClr val="6600FF"/>
                </a:solidFill>
                <a:latin typeface="Microsoft YaHei"/>
                <a:cs typeface="Microsoft YaHei"/>
              </a:rPr>
              <a:t>处</a:t>
            </a:r>
            <a:r>
              <a:rPr dirty="0" sz="2000">
                <a:solidFill>
                  <a:srgbClr val="6600FF"/>
                </a:solidFill>
                <a:latin typeface="Microsoft YaHei"/>
                <a:cs typeface="Microsoft YaHei"/>
              </a:rPr>
              <a:t>的若干个字</a:t>
            </a:r>
            <a:r>
              <a:rPr dirty="0" sz="2000" spc="-10">
                <a:solidFill>
                  <a:srgbClr val="6600FF"/>
                </a:solidFill>
                <a:latin typeface="Microsoft YaHei"/>
                <a:cs typeface="Microsoft YaHei"/>
              </a:rPr>
              <a:t>节</a:t>
            </a:r>
            <a:r>
              <a:rPr dirty="0" sz="2000">
                <a:solidFill>
                  <a:srgbClr val="6600FF"/>
                </a:solidFill>
                <a:latin typeface="Microsoft YaHei"/>
                <a:cs typeface="Microsoft YaHei"/>
              </a:rPr>
              <a:t>的内容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4292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通过指针访问其指向的内存空间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9590" y="1007745"/>
            <a:ext cx="6588759" cy="15506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spc="-5" b="1">
                <a:latin typeface="Courier New"/>
                <a:cs typeface="Courier New"/>
              </a:rPr>
              <a:t>int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*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p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(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int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*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)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40000;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ts val="2380"/>
              </a:lnSpc>
              <a:spcBef>
                <a:spcPts val="45"/>
              </a:spcBef>
            </a:pPr>
            <a:r>
              <a:rPr dirty="0" sz="2000" spc="-10">
                <a:solidFill>
                  <a:srgbClr val="00AF50"/>
                </a:solidFill>
                <a:latin typeface="Arial MT"/>
                <a:cs typeface="Arial MT"/>
              </a:rPr>
              <a:t>//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往地</a:t>
            </a:r>
            <a:r>
              <a:rPr dirty="0" sz="2000" spc="5">
                <a:solidFill>
                  <a:srgbClr val="00AF50"/>
                </a:solidFill>
                <a:latin typeface="Microsoft YaHei"/>
                <a:cs typeface="Microsoft YaHei"/>
              </a:rPr>
              <a:t>址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40000</a:t>
            </a:r>
            <a:r>
              <a:rPr dirty="0" sz="2000" spc="5">
                <a:solidFill>
                  <a:srgbClr val="00AF50"/>
                </a:solidFill>
                <a:latin typeface="Microsoft YaHei"/>
                <a:cs typeface="Microsoft YaHei"/>
              </a:rPr>
              <a:t>处起</a:t>
            </a:r>
            <a:r>
              <a:rPr dirty="0" sz="2000" spc="-20">
                <a:solidFill>
                  <a:srgbClr val="00AF50"/>
                </a:solidFill>
                <a:latin typeface="Microsoft YaHei"/>
                <a:cs typeface="Microsoft YaHei"/>
              </a:rPr>
              <a:t>始</a:t>
            </a:r>
            <a:r>
              <a:rPr dirty="0" sz="2000" spc="5">
                <a:solidFill>
                  <a:srgbClr val="00AF50"/>
                </a:solidFill>
                <a:latin typeface="Microsoft YaHei"/>
                <a:cs typeface="Microsoft YaHei"/>
              </a:rPr>
              <a:t>的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若</a:t>
            </a: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干</a:t>
            </a:r>
            <a:r>
              <a:rPr dirty="0" sz="2000" spc="5">
                <a:solidFill>
                  <a:srgbClr val="00AF50"/>
                </a:solidFill>
                <a:latin typeface="Microsoft YaHei"/>
                <a:cs typeface="Microsoft YaHei"/>
              </a:rPr>
              <a:t>个字</a:t>
            </a:r>
            <a:r>
              <a:rPr dirty="0" sz="2000" spc="-20">
                <a:solidFill>
                  <a:srgbClr val="00AF50"/>
                </a:solidFill>
                <a:latin typeface="Microsoft YaHei"/>
                <a:cs typeface="Microsoft YaHei"/>
              </a:rPr>
              <a:t>节</a:t>
            </a:r>
            <a:r>
              <a:rPr dirty="0" sz="2000" spc="5">
                <a:solidFill>
                  <a:srgbClr val="00AF50"/>
                </a:solidFill>
                <a:latin typeface="Microsoft YaHei"/>
                <a:cs typeface="Microsoft YaHei"/>
              </a:rPr>
              <a:t>的内</a:t>
            </a:r>
            <a:r>
              <a:rPr dirty="0" sz="2000" spc="-20">
                <a:solidFill>
                  <a:srgbClr val="00AF50"/>
                </a:solidFill>
                <a:latin typeface="Microsoft YaHei"/>
                <a:cs typeface="Microsoft YaHei"/>
              </a:rPr>
              <a:t>存</a:t>
            </a:r>
            <a:r>
              <a:rPr dirty="0" sz="2000" spc="5">
                <a:solidFill>
                  <a:srgbClr val="00AF50"/>
                </a:solidFill>
                <a:latin typeface="Microsoft YaHei"/>
                <a:cs typeface="Microsoft YaHei"/>
              </a:rPr>
              <a:t>空间</a:t>
            </a:r>
            <a:r>
              <a:rPr dirty="0" sz="2000" spc="-20">
                <a:solidFill>
                  <a:srgbClr val="00AF50"/>
                </a:solidFill>
                <a:latin typeface="Microsoft YaHei"/>
                <a:cs typeface="Microsoft YaHei"/>
              </a:rPr>
              <a:t>里</a:t>
            </a:r>
            <a:r>
              <a:rPr dirty="0" sz="2000" spc="5">
                <a:solidFill>
                  <a:srgbClr val="00AF50"/>
                </a:solidFill>
                <a:latin typeface="Microsoft YaHei"/>
                <a:cs typeface="Microsoft YaHei"/>
              </a:rPr>
              <a:t>写入</a:t>
            </a:r>
            <a:r>
              <a:rPr dirty="0" sz="2000" spc="-120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5000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ts val="2380"/>
              </a:lnSpc>
            </a:pPr>
            <a:r>
              <a:rPr dirty="0" sz="2000" spc="-5" b="1">
                <a:latin typeface="Courier New"/>
                <a:cs typeface="Courier New"/>
              </a:rPr>
              <a:t>*p</a:t>
            </a:r>
            <a:r>
              <a:rPr dirty="0" sz="2000" spc="-3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3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5000;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ts val="2315"/>
              </a:lnSpc>
              <a:spcBef>
                <a:spcPts val="170"/>
              </a:spcBef>
            </a:pPr>
            <a:r>
              <a:rPr dirty="0" sz="2000" spc="-10">
                <a:solidFill>
                  <a:srgbClr val="00AF50"/>
                </a:solidFill>
                <a:latin typeface="Arial MT"/>
                <a:cs typeface="Arial MT"/>
              </a:rPr>
              <a:t>//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将地址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40000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处起</a:t>
            </a:r>
            <a:r>
              <a:rPr dirty="0" sz="2000" spc="-15">
                <a:solidFill>
                  <a:srgbClr val="00AF50"/>
                </a:solidFill>
                <a:latin typeface="Microsoft YaHei"/>
                <a:cs typeface="Microsoft YaHei"/>
              </a:rPr>
              <a:t>始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的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若</a:t>
            </a:r>
            <a:r>
              <a:rPr dirty="0" sz="2000" spc="-15">
                <a:solidFill>
                  <a:srgbClr val="FF0000"/>
                </a:solidFill>
                <a:latin typeface="Microsoft YaHei"/>
                <a:cs typeface="Microsoft YaHei"/>
              </a:rPr>
              <a:t>干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字节</a:t>
            </a:r>
            <a:r>
              <a:rPr dirty="0" sz="2000" spc="-15">
                <a:solidFill>
                  <a:srgbClr val="00AF50"/>
                </a:solidFill>
                <a:latin typeface="Microsoft YaHei"/>
                <a:cs typeface="Microsoft YaHei"/>
              </a:rPr>
              <a:t>的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内容</a:t>
            </a:r>
            <a:r>
              <a:rPr dirty="0" sz="2000" spc="-15">
                <a:solidFill>
                  <a:srgbClr val="00AF50"/>
                </a:solidFill>
                <a:latin typeface="Microsoft YaHei"/>
                <a:cs typeface="Microsoft YaHei"/>
              </a:rPr>
              <a:t>赋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值给</a:t>
            </a:r>
            <a:r>
              <a:rPr dirty="0" sz="2000" spc="-100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n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ts val="2315"/>
              </a:lnSpc>
            </a:pPr>
            <a:r>
              <a:rPr dirty="0" sz="2000" spc="-5" b="1">
                <a:latin typeface="Courier New"/>
                <a:cs typeface="Courier New"/>
              </a:rPr>
              <a:t>int</a:t>
            </a:r>
            <a:r>
              <a:rPr dirty="0" sz="2000" spc="-3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n</a:t>
            </a:r>
            <a:r>
              <a:rPr dirty="0" sz="2000" spc="-2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2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*p;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29590" y="3452571"/>
            <a:ext cx="5309870" cy="3314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1181735" algn="l"/>
                <a:tab pos="4077335" algn="l"/>
              </a:tabLst>
            </a:pPr>
            <a:r>
              <a:rPr dirty="0" sz="2000" b="1">
                <a:latin typeface="Microsoft YaHei"/>
                <a:cs typeface="Microsoft YaHei"/>
              </a:rPr>
              <a:t>“若干</a:t>
            </a:r>
            <a:r>
              <a:rPr dirty="0" sz="2000" spc="5" b="1">
                <a:latin typeface="Microsoft YaHei"/>
                <a:cs typeface="Microsoft YaHei"/>
              </a:rPr>
              <a:t>”	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2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sizeof(int)</a:t>
            </a:r>
            <a:r>
              <a:rPr dirty="0" sz="2000" spc="-5" b="1">
                <a:latin typeface="Microsoft YaHei"/>
                <a:cs typeface="Microsoft YaHei"/>
              </a:rPr>
              <a:t>，</a:t>
            </a:r>
            <a:r>
              <a:rPr dirty="0" sz="2000" b="1">
                <a:latin typeface="Microsoft YaHei"/>
                <a:cs typeface="Microsoft YaHei"/>
              </a:rPr>
              <a:t>因</a:t>
            </a:r>
            <a:r>
              <a:rPr dirty="0" sz="2000" spc="5" b="1">
                <a:latin typeface="Microsoft YaHei"/>
                <a:cs typeface="Microsoft YaHei"/>
              </a:rPr>
              <a:t>为	</a:t>
            </a:r>
            <a:r>
              <a:rPr dirty="0" sz="2000" b="1">
                <a:latin typeface="Courier New"/>
                <a:cs typeface="Courier New"/>
              </a:rPr>
              <a:t>int</a:t>
            </a:r>
            <a:r>
              <a:rPr dirty="0" sz="2000" spc="-4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*</a:t>
            </a:r>
            <a:r>
              <a:rPr dirty="0" sz="2000" spc="-5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p;</a:t>
            </a:r>
            <a:endParaRPr sz="2000">
              <a:latin typeface="Courier New"/>
              <a:cs typeface="Courier New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21018" y="1704085"/>
            <a:ext cx="2407412" cy="3135122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14300">
              <a:lnSpc>
                <a:spcPts val="1410"/>
              </a:lnSpc>
            </a:pPr>
            <a:fld id="{81D60167-4931-47E6-BA6A-407CBD079E47}" type="slidenum">
              <a:rPr dirty="0"/>
              <a:t>5</a:t>
            </a:fld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854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指针定义总结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14300">
              <a:lnSpc>
                <a:spcPts val="1410"/>
              </a:lnSpc>
            </a:pPr>
            <a:fld id="{81D60167-4931-47E6-BA6A-407CBD079E47}" type="slidenum">
              <a:rPr dirty="0"/>
              <a:t>5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329590" y="1013840"/>
            <a:ext cx="1092835" cy="3308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b="1">
                <a:latin typeface="Courier New"/>
                <a:cs typeface="Courier New"/>
              </a:rPr>
              <a:t>T</a:t>
            </a:r>
            <a:r>
              <a:rPr dirty="0" sz="2000" spc="-3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*</a:t>
            </a:r>
            <a:r>
              <a:rPr dirty="0" sz="2000" spc="-3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p</a:t>
            </a:r>
            <a:r>
              <a:rPr dirty="0" sz="2000" spc="-3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;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28850" y="1013840"/>
            <a:ext cx="6462395" cy="3308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//</a:t>
            </a:r>
            <a:r>
              <a:rPr dirty="0" sz="2000" spc="-7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T</a:t>
            </a:r>
            <a:r>
              <a:rPr dirty="0" sz="2000" spc="-4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可以是任何类型的名字，</a:t>
            </a:r>
            <a:r>
              <a:rPr dirty="0" sz="2000" spc="-15">
                <a:solidFill>
                  <a:srgbClr val="00AF50"/>
                </a:solidFill>
                <a:latin typeface="Microsoft YaHei"/>
                <a:cs typeface="Microsoft YaHei"/>
              </a:rPr>
              <a:t>比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如</a:t>
            </a:r>
            <a:r>
              <a:rPr dirty="0" sz="2000" spc="-75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int,</a:t>
            </a:r>
            <a:r>
              <a:rPr dirty="0" sz="2000" spc="-3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double</a:t>
            </a:r>
            <a:r>
              <a:rPr dirty="0" sz="2000" spc="-15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,char</a:t>
            </a:r>
            <a:r>
              <a:rPr dirty="0" sz="2000" spc="-15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等等。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9590" y="1622297"/>
            <a:ext cx="6608445" cy="27851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612775" algn="l"/>
                <a:tab pos="1659889" algn="l"/>
              </a:tabLst>
            </a:pPr>
            <a:r>
              <a:rPr dirty="0" sz="2000" b="1">
                <a:solidFill>
                  <a:srgbClr val="070CEB"/>
                </a:solidFill>
                <a:latin typeface="Courier New"/>
                <a:cs typeface="Courier New"/>
              </a:rPr>
              <a:t>p	</a:t>
            </a:r>
            <a:r>
              <a:rPr dirty="0" sz="2000">
                <a:latin typeface="Microsoft YaHei"/>
                <a:cs typeface="Microsoft YaHei"/>
              </a:rPr>
              <a:t>的类</a:t>
            </a:r>
            <a:r>
              <a:rPr dirty="0" sz="2000" spc="-5">
                <a:latin typeface="Microsoft YaHei"/>
                <a:cs typeface="Microsoft YaHei"/>
              </a:rPr>
              <a:t>型</a:t>
            </a:r>
            <a:r>
              <a:rPr dirty="0" sz="2000">
                <a:latin typeface="Microsoft YaHei"/>
                <a:cs typeface="Microsoft YaHei"/>
              </a:rPr>
              <a:t>:	T</a:t>
            </a:r>
            <a:r>
              <a:rPr dirty="0" sz="2000" spc="-5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*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tabLst>
                <a:tab pos="927100" algn="l"/>
                <a:tab pos="2092960" algn="l"/>
              </a:tabLst>
            </a:pPr>
            <a:r>
              <a:rPr dirty="0" sz="2000" spc="-5" b="1">
                <a:solidFill>
                  <a:srgbClr val="070CEB"/>
                </a:solidFill>
                <a:latin typeface="Courier New"/>
                <a:cs typeface="Courier New"/>
              </a:rPr>
              <a:t>*p	</a:t>
            </a:r>
            <a:r>
              <a:rPr dirty="0" sz="2000">
                <a:latin typeface="Microsoft YaHei"/>
                <a:cs typeface="Microsoft YaHei"/>
              </a:rPr>
              <a:t>的类型：	T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35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tabLst>
                <a:tab pos="1431290" algn="l"/>
              </a:tabLst>
            </a:pPr>
            <a:r>
              <a:rPr dirty="0" sz="2000">
                <a:latin typeface="Microsoft YaHei"/>
                <a:cs typeface="Microsoft YaHei"/>
              </a:rPr>
              <a:t>通过表达</a:t>
            </a:r>
            <a:r>
              <a:rPr dirty="0" sz="2000" spc="5">
                <a:latin typeface="Microsoft YaHei"/>
                <a:cs typeface="Microsoft YaHei"/>
              </a:rPr>
              <a:t>式	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*</a:t>
            </a:r>
            <a:r>
              <a:rPr dirty="0" sz="2000" spc="-3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p</a:t>
            </a:r>
            <a:r>
              <a:rPr dirty="0" sz="2000">
                <a:latin typeface="Microsoft YaHei"/>
                <a:cs typeface="Microsoft YaHei"/>
              </a:rPr>
              <a:t>，可以读写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从地址</a:t>
            </a: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p</a:t>
            </a:r>
            <a:r>
              <a:rPr dirty="0" sz="2000" spc="5">
                <a:solidFill>
                  <a:srgbClr val="FF0000"/>
                </a:solidFill>
                <a:latin typeface="Microsoft YaHei"/>
                <a:cs typeface="Microsoft YaHei"/>
              </a:rPr>
              <a:t>开</a:t>
            </a:r>
            <a:r>
              <a:rPr dirty="0" sz="2000" spc="-15">
                <a:solidFill>
                  <a:srgbClr val="FF0000"/>
                </a:solidFill>
                <a:latin typeface="Microsoft YaHei"/>
                <a:cs typeface="Microsoft YaHei"/>
              </a:rPr>
              <a:t>始</a:t>
            </a:r>
            <a:r>
              <a:rPr dirty="0" sz="2000" spc="5">
                <a:solidFill>
                  <a:srgbClr val="FF0000"/>
                </a:solidFill>
                <a:latin typeface="Microsoft YaHei"/>
                <a:cs typeface="Microsoft YaHei"/>
              </a:rPr>
              <a:t>的</a:t>
            </a:r>
            <a:r>
              <a:rPr dirty="0" sz="2000" spc="-6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 spc="-5">
                <a:solidFill>
                  <a:srgbClr val="FF0000"/>
                </a:solidFill>
                <a:latin typeface="Microsoft YaHei"/>
                <a:cs typeface="Microsoft YaHei"/>
              </a:rPr>
              <a:t>sizeof(T)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个字节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2280"/>
              </a:spcBef>
              <a:tabLst>
                <a:tab pos="621665" algn="l"/>
              </a:tabLst>
            </a:pPr>
            <a:r>
              <a:rPr dirty="0" sz="2000" spc="-5" b="1">
                <a:solidFill>
                  <a:srgbClr val="070CEB"/>
                </a:solidFill>
                <a:latin typeface="Courier New"/>
                <a:cs typeface="Courier New"/>
              </a:rPr>
              <a:t>*p	</a:t>
            </a:r>
            <a:r>
              <a:rPr dirty="0" sz="2000">
                <a:latin typeface="Microsoft YaHei"/>
                <a:cs typeface="Microsoft YaHei"/>
              </a:rPr>
              <a:t>等价于存放在地</a:t>
            </a:r>
            <a:r>
              <a:rPr dirty="0" sz="2000" spc="-15">
                <a:latin typeface="Microsoft YaHei"/>
                <a:cs typeface="Microsoft YaHei"/>
              </a:rPr>
              <a:t>址</a:t>
            </a:r>
            <a:r>
              <a:rPr dirty="0" sz="2000">
                <a:latin typeface="Microsoft YaHei"/>
                <a:cs typeface="Microsoft YaHei"/>
              </a:rPr>
              <a:t>p</a:t>
            </a:r>
            <a:r>
              <a:rPr dirty="0" sz="2000" spc="-15">
                <a:latin typeface="Microsoft YaHei"/>
                <a:cs typeface="Microsoft YaHei"/>
              </a:rPr>
              <a:t>处</a:t>
            </a:r>
            <a:r>
              <a:rPr dirty="0" sz="2000">
                <a:latin typeface="Microsoft YaHei"/>
                <a:cs typeface="Microsoft YaHei"/>
              </a:rPr>
              <a:t>的一个</a:t>
            </a:r>
            <a:r>
              <a:rPr dirty="0" sz="2000" spc="-6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T</a:t>
            </a:r>
            <a:r>
              <a:rPr dirty="0" sz="2000" spc="-1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类型的变量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2405"/>
              </a:spcBef>
              <a:tabLst>
                <a:tab pos="621665" algn="l"/>
              </a:tabLst>
            </a:pPr>
            <a:r>
              <a:rPr dirty="0" sz="2000" b="1">
                <a:solidFill>
                  <a:srgbClr val="070CEB"/>
                </a:solidFill>
                <a:latin typeface="Courier New"/>
                <a:cs typeface="Courier New"/>
              </a:rPr>
              <a:t>*	</a:t>
            </a:r>
            <a:r>
              <a:rPr dirty="0" sz="2000">
                <a:latin typeface="Microsoft YaHei"/>
                <a:cs typeface="Microsoft YaHei"/>
              </a:rPr>
              <a:t>间接引用运算符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1365885" algn="l"/>
              </a:tabLst>
            </a:pPr>
            <a:r>
              <a:rPr dirty="0" sz="2000" spc="-5">
                <a:solidFill>
                  <a:srgbClr val="070CEB"/>
                </a:solidFill>
                <a:latin typeface="Microsoft YaHei"/>
                <a:cs typeface="Microsoft YaHei"/>
              </a:rPr>
              <a:t>sizeof(T*)	</a:t>
            </a:r>
            <a:r>
              <a:rPr dirty="0" sz="2000">
                <a:latin typeface="Microsoft YaHei"/>
                <a:cs typeface="Microsoft YaHei"/>
              </a:rPr>
              <a:t>4字节（64位计算机上可</a:t>
            </a:r>
            <a:r>
              <a:rPr dirty="0" sz="2000" spc="-15">
                <a:latin typeface="Microsoft YaHei"/>
                <a:cs typeface="Microsoft YaHei"/>
              </a:rPr>
              <a:t>能</a:t>
            </a:r>
            <a:r>
              <a:rPr dirty="0" sz="2000">
                <a:latin typeface="Microsoft YaHei"/>
                <a:cs typeface="Microsoft YaHei"/>
              </a:rPr>
              <a:t>8</a:t>
            </a:r>
            <a:r>
              <a:rPr dirty="0" sz="2000" spc="-15">
                <a:latin typeface="Microsoft YaHei"/>
                <a:cs typeface="Microsoft YaHei"/>
              </a:rPr>
              <a:t>字</a:t>
            </a:r>
            <a:r>
              <a:rPr dirty="0" sz="2000">
                <a:latin typeface="Microsoft YaHei"/>
                <a:cs typeface="Microsoft YaHei"/>
              </a:rPr>
              <a:t>节）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guowei</dc:creator>
  <dc:title>幻灯片 1</dc:title>
  <dcterms:created xsi:type="dcterms:W3CDTF">2023-04-03T14:50:52Z</dcterms:created>
  <dcterms:modified xsi:type="dcterms:W3CDTF">2023-04-03T14:50:52Z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2019-03-02T00:00:00Z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2023-04-03T00:00:00Z</vt:filetime>
  </property>
</Properties>
</file>